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4"/>
  </p:notesMasterIdLst>
  <p:sldIdLst>
    <p:sldId id="256" r:id="rId5"/>
    <p:sldId id="2142533734" r:id="rId6"/>
    <p:sldId id="2142533741" r:id="rId7"/>
    <p:sldId id="2142533740" r:id="rId8"/>
    <p:sldId id="1448943624" r:id="rId9"/>
    <p:sldId id="2142533736" r:id="rId10"/>
    <p:sldId id="2142533742" r:id="rId11"/>
    <p:sldId id="2142533737" r:id="rId12"/>
    <p:sldId id="2142533743" r:id="rId13"/>
    <p:sldId id="2142533744" r:id="rId14"/>
    <p:sldId id="2142533745" r:id="rId15"/>
    <p:sldId id="2142533746" r:id="rId16"/>
    <p:sldId id="2142533738" r:id="rId17"/>
    <p:sldId id="260" r:id="rId18"/>
    <p:sldId id="257" r:id="rId19"/>
    <p:sldId id="261" r:id="rId20"/>
    <p:sldId id="2142533739" r:id="rId21"/>
    <p:sldId id="258" r:id="rId22"/>
    <p:sldId id="259" r:id="rId23"/>
  </p:sldIdLst>
  <p:sldSz cx="12192000" cy="6858000"/>
  <p:notesSz cx="6858000" cy="9144000"/>
  <p:embeddedFontLst>
    <p:embeddedFont>
      <p:font typeface="Zurich Sans Light" panose="02000000000000000000" pitchFamily="2" charset="0"/>
      <p:regular r:id="rId25"/>
      <p:italic r:id="rId26"/>
    </p:embeddedFont>
  </p:embeddedFontLst>
  <p:custDataLst>
    <p:tags r:id="rId27"/>
  </p:custDataLst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70" autoAdjust="0"/>
  </p:normalViewPr>
  <p:slideViewPr>
    <p:cSldViewPr snapToGrid="0">
      <p:cViewPr varScale="1">
        <p:scale>
          <a:sx n="54" d="100"/>
          <a:sy n="54" d="100"/>
        </p:scale>
        <p:origin x="11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4EC9A-B81E-4371-8CE9-B3BD91E990C1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6EDEA67-4FA1-4CD5-B6D7-F93CE4577228}">
      <dgm:prSet phldrT="[Text]" custT="1"/>
      <dgm:spPr/>
      <dgm:t>
        <a:bodyPr/>
        <a:lstStyle/>
        <a:p>
          <a:r>
            <a:rPr kumimoji="0" lang="es-ES_tradnl" sz="1100" b="0" i="0" u="none" strike="noStrike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Zurich Sans Light"/>
              <a:ea typeface="+mn-ea"/>
              <a:cs typeface="+mn-cs"/>
            </a:rPr>
            <a:t>Marco legal para mitigar el riesgo en tecnología IA</a:t>
          </a:r>
          <a:endParaRPr lang="en-US" sz="1100">
            <a:solidFill>
              <a:schemeClr val="accent1"/>
            </a:solidFill>
          </a:endParaRPr>
        </a:p>
      </dgm:t>
    </dgm:pt>
    <dgm:pt modelId="{75AF6171-D182-4136-8450-2DBE4678D80E}" type="parTrans" cxnId="{F5026501-7635-490E-AC94-324598F9D9E0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816A4AB4-7E14-4938-A7B2-14E2D7CA5F38}" type="sibTrans" cxnId="{F5026501-7635-490E-AC94-324598F9D9E0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B59D5DA-DA2D-43B1-8075-597DE3B61411}">
      <dgm:prSet phldrT="[Text]" custT="1"/>
      <dgm:spPr/>
      <dgm:t>
        <a:bodyPr/>
        <a:lstStyle/>
        <a:p>
          <a:r>
            <a:rPr kumimoji="0" lang="es-ES_tradnl" sz="1100" b="0" i="0" u="none" strike="noStrike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Zurich Sans Light"/>
              <a:ea typeface="+mn-ea"/>
              <a:cs typeface="+mn-cs"/>
            </a:rPr>
            <a:t>Clasificación de la IA por riesgo: inaceptable, alto, limitado y mínimo</a:t>
          </a:r>
          <a:endParaRPr lang="en-US" sz="1100">
            <a:solidFill>
              <a:schemeClr val="accent1"/>
            </a:solidFill>
          </a:endParaRPr>
        </a:p>
      </dgm:t>
    </dgm:pt>
    <dgm:pt modelId="{E33B7C74-6720-4D47-9D33-B774B9ACC764}" type="parTrans" cxnId="{EA4A2B04-7047-4B38-A58E-E6D66A8E00D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73E6C99D-2D35-4141-96D2-CCF822B35995}" type="sibTrans" cxnId="{EA4A2B04-7047-4B38-A58E-E6D66A8E00D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94A440A4-D2C5-49AB-A6E2-9E31DF0324C8}">
      <dgm:prSet phldrT="[Text]" custT="1"/>
      <dgm:spPr/>
      <dgm:t>
        <a:bodyPr/>
        <a:lstStyle/>
        <a:p>
          <a:r>
            <a:rPr kumimoji="0" lang="es-ES" sz="1100" b="0" i="0" u="none" strike="noStrike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Zurich Sans Light"/>
              <a:ea typeface="+mn-ea"/>
              <a:cs typeface="+mn-cs"/>
            </a:rPr>
            <a:t>Normas de seguridad y no discriminación para la IA de alto riesgo</a:t>
          </a:r>
          <a:endParaRPr lang="en-US" sz="1100">
            <a:solidFill>
              <a:schemeClr val="accent1"/>
            </a:solidFill>
          </a:endParaRPr>
        </a:p>
      </dgm:t>
    </dgm:pt>
    <dgm:pt modelId="{3A81898A-F67D-4993-A072-63A4B0692876}" type="parTrans" cxnId="{FE467893-3876-4F22-8EC1-E5C9D7B03EF1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9A97AF3-4154-4CD1-A17C-F65CE4EF637F}" type="sibTrans" cxnId="{FE467893-3876-4F22-8EC1-E5C9D7B03EF1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0109A1A3-AFA9-4312-ADB0-C4BEB45AFE5C}">
      <dgm:prSet phldrT="[Text]" custT="1"/>
      <dgm:spPr/>
      <dgm:t>
        <a:bodyPr/>
        <a:lstStyle/>
        <a:p>
          <a:r>
            <a:rPr kumimoji="0" lang="es-ES" sz="1100" b="0" i="0" u="none" strike="noStrike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Zurich Sans Light"/>
              <a:ea typeface="+mn-ea"/>
              <a:cs typeface="+mn-cs"/>
            </a:rPr>
            <a:t>La ley exige transparencia para la IA que interactúa con las personas</a:t>
          </a:r>
          <a:endParaRPr lang="en-US" sz="1100">
            <a:solidFill>
              <a:schemeClr val="accent1"/>
            </a:solidFill>
          </a:endParaRPr>
        </a:p>
      </dgm:t>
    </dgm:pt>
    <dgm:pt modelId="{D027AEDA-ACCD-4E58-96A6-24C881A1F1DD}" type="parTrans" cxnId="{96F1411A-48F2-47BF-9EB1-0EB50C8F9B84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3D194FB-4DFB-45B9-9F6D-AF24218B5019}" type="sibTrans" cxnId="{96F1411A-48F2-47BF-9EB1-0EB50C8F9B84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EF39EB79-7953-471C-953C-841885EC3EDC}">
      <dgm:prSet phldrT="[Text]" custT="1"/>
      <dgm:spPr/>
      <dgm:t>
        <a:bodyPr/>
        <a:lstStyle/>
        <a:p>
          <a:r>
            <a:rPr kumimoji="0" lang="es-ES" sz="1100" b="0" i="0" u="none" strike="noStrike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Zurich Sans Light"/>
              <a:ea typeface="+mn-ea"/>
              <a:cs typeface="+mn-cs"/>
            </a:rPr>
            <a:t>Supervisión por autoridades nacionales y la Oficina Europea de IA</a:t>
          </a:r>
          <a:endParaRPr lang="en-US" sz="1100">
            <a:solidFill>
              <a:schemeClr val="accent1"/>
            </a:solidFill>
          </a:endParaRPr>
        </a:p>
      </dgm:t>
    </dgm:pt>
    <dgm:pt modelId="{20CB9569-32DC-440D-982E-E8C62A2B8827}" type="parTrans" cxnId="{BF0DADA2-7D34-479D-8749-D982651C526B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365D807E-6BED-45E2-A7D1-58B47B4FDAD9}" type="sibTrans" cxnId="{BF0DADA2-7D34-479D-8749-D982651C526B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64B8C9C-7B5D-4046-9DD4-B9476C6325F1}">
      <dgm:prSet phldrT="[Text]" custT="1"/>
      <dgm:spPr/>
      <dgm:t>
        <a:bodyPr/>
        <a:lstStyle/>
        <a:p>
          <a:r>
            <a:rPr lang="es-ES_tradnl" sz="1100">
              <a:solidFill>
                <a:schemeClr val="accent1"/>
              </a:solidFill>
            </a:rPr>
            <a:t>Sanciones claras para la categorización del riesgo</a:t>
          </a:r>
          <a:endParaRPr lang="en-US" sz="1100">
            <a:solidFill>
              <a:schemeClr val="accent1"/>
            </a:solidFill>
          </a:endParaRPr>
        </a:p>
      </dgm:t>
    </dgm:pt>
    <dgm:pt modelId="{EC84FF60-9A46-4D2E-A3DE-72D13957D752}" type="parTrans" cxnId="{5E7E1516-D967-458C-A733-B62F2A6B1620}">
      <dgm:prSet/>
      <dgm:spPr/>
      <dgm:t>
        <a:bodyPr/>
        <a:lstStyle/>
        <a:p>
          <a:endParaRPr lang="en-US"/>
        </a:p>
      </dgm:t>
    </dgm:pt>
    <dgm:pt modelId="{4D340150-693B-4C38-B9AD-B326FCA09BA1}" type="sibTrans" cxnId="{5E7E1516-D967-458C-A733-B62F2A6B1620}">
      <dgm:prSet/>
      <dgm:spPr/>
      <dgm:t>
        <a:bodyPr/>
        <a:lstStyle/>
        <a:p>
          <a:endParaRPr lang="en-US"/>
        </a:p>
      </dgm:t>
    </dgm:pt>
    <dgm:pt modelId="{E922608B-04F4-46A4-843D-02BFC6182D09}" type="pres">
      <dgm:prSet presAssocID="{C2A4EC9A-B81E-4371-8CE9-B3BD91E990C1}" presName="linear" presStyleCnt="0">
        <dgm:presLayoutVars>
          <dgm:animLvl val="lvl"/>
          <dgm:resizeHandles val="exact"/>
        </dgm:presLayoutVars>
      </dgm:prSet>
      <dgm:spPr/>
    </dgm:pt>
    <dgm:pt modelId="{BB2BABAE-913D-4483-9317-88CB1A3640B5}" type="pres">
      <dgm:prSet presAssocID="{26EDEA67-4FA1-4CD5-B6D7-F93CE457722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FBD9D44-6859-4286-A9AC-0A98910BB278}" type="pres">
      <dgm:prSet presAssocID="{816A4AB4-7E14-4938-A7B2-14E2D7CA5F38}" presName="spacer" presStyleCnt="0"/>
      <dgm:spPr/>
    </dgm:pt>
    <dgm:pt modelId="{E9D20C25-188F-4068-BD25-F1F9F6DECE3A}" type="pres">
      <dgm:prSet presAssocID="{2B59D5DA-DA2D-43B1-8075-597DE3B6141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79BD318-0FE8-4DFA-BD81-99A3D1A92262}" type="pres">
      <dgm:prSet presAssocID="{73E6C99D-2D35-4141-96D2-CCF822B35995}" presName="spacer" presStyleCnt="0"/>
      <dgm:spPr/>
    </dgm:pt>
    <dgm:pt modelId="{B4703CFE-FE95-4C48-AC02-4F231E58030E}" type="pres">
      <dgm:prSet presAssocID="{94A440A4-D2C5-49AB-A6E2-9E31DF0324C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72A9846-BFB9-4D0A-960E-EAF337B36665}" type="pres">
      <dgm:prSet presAssocID="{B9A97AF3-4154-4CD1-A17C-F65CE4EF637F}" presName="spacer" presStyleCnt="0"/>
      <dgm:spPr/>
    </dgm:pt>
    <dgm:pt modelId="{1909DF02-3C99-4CDC-9A7C-3D71B5525459}" type="pres">
      <dgm:prSet presAssocID="{0109A1A3-AFA9-4312-ADB0-C4BEB45AFE5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B1C7286-F7AE-439E-A1AD-4652D7A44AA9}" type="pres">
      <dgm:prSet presAssocID="{B3D194FB-4DFB-45B9-9F6D-AF24218B5019}" presName="spacer" presStyleCnt="0"/>
      <dgm:spPr/>
    </dgm:pt>
    <dgm:pt modelId="{2E159F03-B953-4CCF-BD1E-B9372410B8FC}" type="pres">
      <dgm:prSet presAssocID="{B64B8C9C-7B5D-4046-9DD4-B9476C6325F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640019C-61FE-401C-9BC9-9CD6D95A7CBD}" type="pres">
      <dgm:prSet presAssocID="{4D340150-693B-4C38-B9AD-B326FCA09BA1}" presName="spacer" presStyleCnt="0"/>
      <dgm:spPr/>
    </dgm:pt>
    <dgm:pt modelId="{E07DEBBE-98E4-448F-8D1A-317A662F5551}" type="pres">
      <dgm:prSet presAssocID="{EF39EB79-7953-471C-953C-841885EC3EDC}" presName="parentText" presStyleLbl="node1" presStyleIdx="5" presStyleCnt="6" custLinFactY="67163" custLinFactNeighborX="792" custLinFactNeighborY="100000">
        <dgm:presLayoutVars>
          <dgm:chMax val="0"/>
          <dgm:bulletEnabled val="1"/>
        </dgm:presLayoutVars>
      </dgm:prSet>
      <dgm:spPr/>
    </dgm:pt>
  </dgm:ptLst>
  <dgm:cxnLst>
    <dgm:cxn modelId="{F5026501-7635-490E-AC94-324598F9D9E0}" srcId="{C2A4EC9A-B81E-4371-8CE9-B3BD91E990C1}" destId="{26EDEA67-4FA1-4CD5-B6D7-F93CE4577228}" srcOrd="0" destOrd="0" parTransId="{75AF6171-D182-4136-8450-2DBE4678D80E}" sibTransId="{816A4AB4-7E14-4938-A7B2-14E2D7CA5F38}"/>
    <dgm:cxn modelId="{EA4A2B04-7047-4B38-A58E-E6D66A8E00D5}" srcId="{C2A4EC9A-B81E-4371-8CE9-B3BD91E990C1}" destId="{2B59D5DA-DA2D-43B1-8075-597DE3B61411}" srcOrd="1" destOrd="0" parTransId="{E33B7C74-6720-4D47-9D33-B774B9ACC764}" sibTransId="{73E6C99D-2D35-4141-96D2-CCF822B35995}"/>
    <dgm:cxn modelId="{5E7E1516-D967-458C-A733-B62F2A6B1620}" srcId="{C2A4EC9A-B81E-4371-8CE9-B3BD91E990C1}" destId="{B64B8C9C-7B5D-4046-9DD4-B9476C6325F1}" srcOrd="4" destOrd="0" parTransId="{EC84FF60-9A46-4D2E-A3DE-72D13957D752}" sibTransId="{4D340150-693B-4C38-B9AD-B326FCA09BA1}"/>
    <dgm:cxn modelId="{96F1411A-48F2-47BF-9EB1-0EB50C8F9B84}" srcId="{C2A4EC9A-B81E-4371-8CE9-B3BD91E990C1}" destId="{0109A1A3-AFA9-4312-ADB0-C4BEB45AFE5C}" srcOrd="3" destOrd="0" parTransId="{D027AEDA-ACCD-4E58-96A6-24C881A1F1DD}" sibTransId="{B3D194FB-4DFB-45B9-9F6D-AF24218B5019}"/>
    <dgm:cxn modelId="{D6AE2429-6BCA-4A1B-BD2A-BA874C80FADD}" type="presOf" srcId="{94A440A4-D2C5-49AB-A6E2-9E31DF0324C8}" destId="{B4703CFE-FE95-4C48-AC02-4F231E58030E}" srcOrd="0" destOrd="0" presId="urn:microsoft.com/office/officeart/2005/8/layout/vList2"/>
    <dgm:cxn modelId="{C79D4232-0ADA-4ED1-89B4-BE1B93243E27}" type="presOf" srcId="{2B59D5DA-DA2D-43B1-8075-597DE3B61411}" destId="{E9D20C25-188F-4068-BD25-F1F9F6DECE3A}" srcOrd="0" destOrd="0" presId="urn:microsoft.com/office/officeart/2005/8/layout/vList2"/>
    <dgm:cxn modelId="{FE467893-3876-4F22-8EC1-E5C9D7B03EF1}" srcId="{C2A4EC9A-B81E-4371-8CE9-B3BD91E990C1}" destId="{94A440A4-D2C5-49AB-A6E2-9E31DF0324C8}" srcOrd="2" destOrd="0" parTransId="{3A81898A-F67D-4993-A072-63A4B0692876}" sibTransId="{B9A97AF3-4154-4CD1-A17C-F65CE4EF637F}"/>
    <dgm:cxn modelId="{BF0DADA2-7D34-479D-8749-D982651C526B}" srcId="{C2A4EC9A-B81E-4371-8CE9-B3BD91E990C1}" destId="{EF39EB79-7953-471C-953C-841885EC3EDC}" srcOrd="5" destOrd="0" parTransId="{20CB9569-32DC-440D-982E-E8C62A2B8827}" sibTransId="{365D807E-6BED-45E2-A7D1-58B47B4FDAD9}"/>
    <dgm:cxn modelId="{7F263EAD-96E6-48B3-8C61-7DE6784D8622}" type="presOf" srcId="{C2A4EC9A-B81E-4371-8CE9-B3BD91E990C1}" destId="{E922608B-04F4-46A4-843D-02BFC6182D09}" srcOrd="0" destOrd="0" presId="urn:microsoft.com/office/officeart/2005/8/layout/vList2"/>
    <dgm:cxn modelId="{E0D934C3-D67E-4F4A-BB03-1D2CF86DDC32}" type="presOf" srcId="{0109A1A3-AFA9-4312-ADB0-C4BEB45AFE5C}" destId="{1909DF02-3C99-4CDC-9A7C-3D71B5525459}" srcOrd="0" destOrd="0" presId="urn:microsoft.com/office/officeart/2005/8/layout/vList2"/>
    <dgm:cxn modelId="{B5E43CCB-F7DF-4BDC-996B-A89DCC688636}" type="presOf" srcId="{26EDEA67-4FA1-4CD5-B6D7-F93CE4577228}" destId="{BB2BABAE-913D-4483-9317-88CB1A3640B5}" srcOrd="0" destOrd="0" presId="urn:microsoft.com/office/officeart/2005/8/layout/vList2"/>
    <dgm:cxn modelId="{3A922ACF-9F1E-497B-99CA-E2F3A0202B67}" type="presOf" srcId="{EF39EB79-7953-471C-953C-841885EC3EDC}" destId="{E07DEBBE-98E4-448F-8D1A-317A662F5551}" srcOrd="0" destOrd="0" presId="urn:microsoft.com/office/officeart/2005/8/layout/vList2"/>
    <dgm:cxn modelId="{775A27F6-53CC-4328-8EF8-0E71B40F925B}" type="presOf" srcId="{B64B8C9C-7B5D-4046-9DD4-B9476C6325F1}" destId="{2E159F03-B953-4CCF-BD1E-B9372410B8FC}" srcOrd="0" destOrd="0" presId="urn:microsoft.com/office/officeart/2005/8/layout/vList2"/>
    <dgm:cxn modelId="{8F2949D5-C68A-4690-A375-1FA4E38ADED0}" type="presParOf" srcId="{E922608B-04F4-46A4-843D-02BFC6182D09}" destId="{BB2BABAE-913D-4483-9317-88CB1A3640B5}" srcOrd="0" destOrd="0" presId="urn:microsoft.com/office/officeart/2005/8/layout/vList2"/>
    <dgm:cxn modelId="{9F7DF2AE-60A5-4822-9136-BDCF5836EE81}" type="presParOf" srcId="{E922608B-04F4-46A4-843D-02BFC6182D09}" destId="{2FBD9D44-6859-4286-A9AC-0A98910BB278}" srcOrd="1" destOrd="0" presId="urn:microsoft.com/office/officeart/2005/8/layout/vList2"/>
    <dgm:cxn modelId="{1A7CF92D-F969-4D64-BB15-F81BF5A10416}" type="presParOf" srcId="{E922608B-04F4-46A4-843D-02BFC6182D09}" destId="{E9D20C25-188F-4068-BD25-F1F9F6DECE3A}" srcOrd="2" destOrd="0" presId="urn:microsoft.com/office/officeart/2005/8/layout/vList2"/>
    <dgm:cxn modelId="{A2687D09-13D3-44B8-BE65-C7CA12764EA8}" type="presParOf" srcId="{E922608B-04F4-46A4-843D-02BFC6182D09}" destId="{C79BD318-0FE8-4DFA-BD81-99A3D1A92262}" srcOrd="3" destOrd="0" presId="urn:microsoft.com/office/officeart/2005/8/layout/vList2"/>
    <dgm:cxn modelId="{66C55608-AA03-464E-A69D-2988D710DFA7}" type="presParOf" srcId="{E922608B-04F4-46A4-843D-02BFC6182D09}" destId="{B4703CFE-FE95-4C48-AC02-4F231E58030E}" srcOrd="4" destOrd="0" presId="urn:microsoft.com/office/officeart/2005/8/layout/vList2"/>
    <dgm:cxn modelId="{F6E89539-28E9-4750-88F1-E2937B35970C}" type="presParOf" srcId="{E922608B-04F4-46A4-843D-02BFC6182D09}" destId="{172A9846-BFB9-4D0A-960E-EAF337B36665}" srcOrd="5" destOrd="0" presId="urn:microsoft.com/office/officeart/2005/8/layout/vList2"/>
    <dgm:cxn modelId="{27AF09BE-0498-4FF6-B8C9-3E2F31708486}" type="presParOf" srcId="{E922608B-04F4-46A4-843D-02BFC6182D09}" destId="{1909DF02-3C99-4CDC-9A7C-3D71B5525459}" srcOrd="6" destOrd="0" presId="urn:microsoft.com/office/officeart/2005/8/layout/vList2"/>
    <dgm:cxn modelId="{F22A1175-BDC2-4BD8-B597-E52048506D59}" type="presParOf" srcId="{E922608B-04F4-46A4-843D-02BFC6182D09}" destId="{9B1C7286-F7AE-439E-A1AD-4652D7A44AA9}" srcOrd="7" destOrd="0" presId="urn:microsoft.com/office/officeart/2005/8/layout/vList2"/>
    <dgm:cxn modelId="{9FC5EA77-F186-4C0C-B6B5-028321F0C68D}" type="presParOf" srcId="{E922608B-04F4-46A4-843D-02BFC6182D09}" destId="{2E159F03-B953-4CCF-BD1E-B9372410B8FC}" srcOrd="8" destOrd="0" presId="urn:microsoft.com/office/officeart/2005/8/layout/vList2"/>
    <dgm:cxn modelId="{AFCC6C5E-8254-4256-A60E-2036945AC4CA}" type="presParOf" srcId="{E922608B-04F4-46A4-843D-02BFC6182D09}" destId="{6640019C-61FE-401C-9BC9-9CD6D95A7CBD}" srcOrd="9" destOrd="0" presId="urn:microsoft.com/office/officeart/2005/8/layout/vList2"/>
    <dgm:cxn modelId="{BDF25A05-3851-4A16-B309-B8F31023B4C2}" type="presParOf" srcId="{E922608B-04F4-46A4-843D-02BFC6182D09}" destId="{E07DEBBE-98E4-448F-8D1A-317A662F555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AE96D-E89A-4019-85BA-9E690BD12F2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179DB43-44CE-4A00-9069-44B537E537F3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S" dirty="0"/>
        </a:p>
      </dgm:t>
    </dgm:pt>
    <dgm:pt modelId="{51E208E9-964F-48B1-9585-0A7224D34F5A}" type="parTrans" cxnId="{49F8FBEB-B3A6-4894-8138-830DA3F71C5E}">
      <dgm:prSet/>
      <dgm:spPr/>
      <dgm:t>
        <a:bodyPr/>
        <a:lstStyle/>
        <a:p>
          <a:endParaRPr lang="es-ES"/>
        </a:p>
      </dgm:t>
    </dgm:pt>
    <dgm:pt modelId="{15CDAF97-F898-4D93-AFCF-BBA24AF9C150}" type="sibTrans" cxnId="{49F8FBEB-B3A6-4894-8138-830DA3F71C5E}">
      <dgm:prSet/>
      <dgm:spPr/>
      <dgm:t>
        <a:bodyPr/>
        <a:lstStyle/>
        <a:p>
          <a:endParaRPr lang="es-ES"/>
        </a:p>
      </dgm:t>
    </dgm:pt>
    <dgm:pt modelId="{39715275-271F-438F-B1A9-2A387B716B94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S" dirty="0"/>
        </a:p>
      </dgm:t>
    </dgm:pt>
    <dgm:pt modelId="{A59C1F69-0F20-4B58-87DB-F34EEEA75767}" type="parTrans" cxnId="{59235395-9305-437E-A0DA-F58E55CD635A}">
      <dgm:prSet/>
      <dgm:spPr/>
      <dgm:t>
        <a:bodyPr/>
        <a:lstStyle/>
        <a:p>
          <a:endParaRPr lang="es-ES"/>
        </a:p>
      </dgm:t>
    </dgm:pt>
    <dgm:pt modelId="{A2B9684D-541C-47C4-B362-96F8020D8B85}" type="sibTrans" cxnId="{59235395-9305-437E-A0DA-F58E55CD635A}">
      <dgm:prSet/>
      <dgm:spPr/>
      <dgm:t>
        <a:bodyPr/>
        <a:lstStyle/>
        <a:p>
          <a:endParaRPr lang="es-ES"/>
        </a:p>
      </dgm:t>
    </dgm:pt>
    <dgm:pt modelId="{9623AD9D-484F-41A9-8683-6DC11BE5F095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S" dirty="0"/>
        </a:p>
      </dgm:t>
    </dgm:pt>
    <dgm:pt modelId="{37319020-CE93-498B-8545-42706EE292D4}" type="parTrans" cxnId="{DB6A0ECA-C7B5-4538-97EA-9DBD82D19037}">
      <dgm:prSet/>
      <dgm:spPr/>
      <dgm:t>
        <a:bodyPr/>
        <a:lstStyle/>
        <a:p>
          <a:endParaRPr lang="es-ES"/>
        </a:p>
      </dgm:t>
    </dgm:pt>
    <dgm:pt modelId="{AE1FAFE1-FCC6-43C8-9F8F-D949217AE099}" type="sibTrans" cxnId="{DB6A0ECA-C7B5-4538-97EA-9DBD82D19037}">
      <dgm:prSet/>
      <dgm:spPr/>
      <dgm:t>
        <a:bodyPr/>
        <a:lstStyle/>
        <a:p>
          <a:endParaRPr lang="es-ES"/>
        </a:p>
      </dgm:t>
    </dgm:pt>
    <dgm:pt modelId="{5DCBA4E5-1E82-4F3A-81C7-2C104153198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s-ES" dirty="0"/>
        </a:p>
      </dgm:t>
    </dgm:pt>
    <dgm:pt modelId="{D21B3106-E423-4A6D-802D-D144A2907594}" type="parTrans" cxnId="{F87E82C7-4983-4C66-9B86-2754845A74C8}">
      <dgm:prSet/>
      <dgm:spPr/>
      <dgm:t>
        <a:bodyPr/>
        <a:lstStyle/>
        <a:p>
          <a:endParaRPr lang="es-ES"/>
        </a:p>
      </dgm:t>
    </dgm:pt>
    <dgm:pt modelId="{4C5EC0F9-A61B-4EB1-9641-BF4DB6F4C642}" type="sibTrans" cxnId="{F87E82C7-4983-4C66-9B86-2754845A74C8}">
      <dgm:prSet/>
      <dgm:spPr/>
      <dgm:t>
        <a:bodyPr/>
        <a:lstStyle/>
        <a:p>
          <a:endParaRPr lang="es-ES"/>
        </a:p>
      </dgm:t>
    </dgm:pt>
    <dgm:pt modelId="{0D8CB78F-4F40-45AF-A7C9-E03CF99E453B}" type="pres">
      <dgm:prSet presAssocID="{D7AAE96D-E89A-4019-85BA-9E690BD12F28}" presName="Name0" presStyleCnt="0">
        <dgm:presLayoutVars>
          <dgm:dir/>
          <dgm:animLvl val="lvl"/>
          <dgm:resizeHandles val="exact"/>
        </dgm:presLayoutVars>
      </dgm:prSet>
      <dgm:spPr/>
    </dgm:pt>
    <dgm:pt modelId="{54282B0D-6A6F-4A84-BBD5-34E20FA3C007}" type="pres">
      <dgm:prSet presAssocID="{F179DB43-44CE-4A00-9069-44B537E537F3}" presName="Name8" presStyleCnt="0"/>
      <dgm:spPr/>
    </dgm:pt>
    <dgm:pt modelId="{79D67CE2-5B47-4085-955C-7C6888FF49C2}" type="pres">
      <dgm:prSet presAssocID="{F179DB43-44CE-4A00-9069-44B537E537F3}" presName="level" presStyleLbl="node1" presStyleIdx="0" presStyleCnt="4">
        <dgm:presLayoutVars>
          <dgm:chMax val="1"/>
          <dgm:bulletEnabled val="1"/>
        </dgm:presLayoutVars>
      </dgm:prSet>
      <dgm:spPr/>
    </dgm:pt>
    <dgm:pt modelId="{93065429-6516-4C85-80B9-84382C5E5A97}" type="pres">
      <dgm:prSet presAssocID="{F179DB43-44CE-4A00-9069-44B537E537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AF3BEC-2402-4178-8135-35E6A3A85370}" type="pres">
      <dgm:prSet presAssocID="{9623AD9D-484F-41A9-8683-6DC11BE5F095}" presName="Name8" presStyleCnt="0"/>
      <dgm:spPr/>
    </dgm:pt>
    <dgm:pt modelId="{27B10EB7-24A5-4E35-ABB6-59D1DAAB0793}" type="pres">
      <dgm:prSet presAssocID="{9623AD9D-484F-41A9-8683-6DC11BE5F095}" presName="level" presStyleLbl="node1" presStyleIdx="1" presStyleCnt="4">
        <dgm:presLayoutVars>
          <dgm:chMax val="1"/>
          <dgm:bulletEnabled val="1"/>
        </dgm:presLayoutVars>
      </dgm:prSet>
      <dgm:spPr/>
    </dgm:pt>
    <dgm:pt modelId="{9BC68D7A-5624-4E30-825D-89B21A900C6D}" type="pres">
      <dgm:prSet presAssocID="{9623AD9D-484F-41A9-8683-6DC11BE5F0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9D5AF9-D767-4277-B48D-1C45185AFEBC}" type="pres">
      <dgm:prSet presAssocID="{5DCBA4E5-1E82-4F3A-81C7-2C104153198C}" presName="Name8" presStyleCnt="0"/>
      <dgm:spPr/>
    </dgm:pt>
    <dgm:pt modelId="{763467AB-34F9-4CCA-8C15-53FBD537729D}" type="pres">
      <dgm:prSet presAssocID="{5DCBA4E5-1E82-4F3A-81C7-2C104153198C}" presName="level" presStyleLbl="node1" presStyleIdx="2" presStyleCnt="4">
        <dgm:presLayoutVars>
          <dgm:chMax val="1"/>
          <dgm:bulletEnabled val="1"/>
        </dgm:presLayoutVars>
      </dgm:prSet>
      <dgm:spPr/>
    </dgm:pt>
    <dgm:pt modelId="{B7C30214-2111-4FFC-928D-59D3251251FE}" type="pres">
      <dgm:prSet presAssocID="{5DCBA4E5-1E82-4F3A-81C7-2C10415319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770413-462E-484B-BC05-9AF71382F9EC}" type="pres">
      <dgm:prSet presAssocID="{39715275-271F-438F-B1A9-2A387B716B94}" presName="Name8" presStyleCnt="0"/>
      <dgm:spPr/>
    </dgm:pt>
    <dgm:pt modelId="{C0AC2528-FCD1-49AC-94E2-B868D029821D}" type="pres">
      <dgm:prSet presAssocID="{39715275-271F-438F-B1A9-2A387B716B94}" presName="level" presStyleLbl="node1" presStyleIdx="3" presStyleCnt="4">
        <dgm:presLayoutVars>
          <dgm:chMax val="1"/>
          <dgm:bulletEnabled val="1"/>
        </dgm:presLayoutVars>
      </dgm:prSet>
      <dgm:spPr/>
    </dgm:pt>
    <dgm:pt modelId="{A85C09F2-9B23-43B4-BBBD-D9506F220D98}" type="pres">
      <dgm:prSet presAssocID="{39715275-271F-438F-B1A9-2A387B716B9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8913C09-54CD-410D-B674-2EC2579232EA}" type="presOf" srcId="{D7AAE96D-E89A-4019-85BA-9E690BD12F28}" destId="{0D8CB78F-4F40-45AF-A7C9-E03CF99E453B}" srcOrd="0" destOrd="0" presId="urn:microsoft.com/office/officeart/2005/8/layout/pyramid1"/>
    <dgm:cxn modelId="{33A0F465-A92E-47BF-B994-B1940D03270B}" type="presOf" srcId="{F179DB43-44CE-4A00-9069-44B537E537F3}" destId="{79D67CE2-5B47-4085-955C-7C6888FF49C2}" srcOrd="0" destOrd="0" presId="urn:microsoft.com/office/officeart/2005/8/layout/pyramid1"/>
    <dgm:cxn modelId="{3BB6F974-1CC2-4857-AEC2-139D7851F31F}" type="presOf" srcId="{F179DB43-44CE-4A00-9069-44B537E537F3}" destId="{93065429-6516-4C85-80B9-84382C5E5A97}" srcOrd="1" destOrd="0" presId="urn:microsoft.com/office/officeart/2005/8/layout/pyramid1"/>
    <dgm:cxn modelId="{E0AF3F76-EEB7-4D54-8301-394B8CC4E360}" type="presOf" srcId="{9623AD9D-484F-41A9-8683-6DC11BE5F095}" destId="{27B10EB7-24A5-4E35-ABB6-59D1DAAB0793}" srcOrd="0" destOrd="0" presId="urn:microsoft.com/office/officeart/2005/8/layout/pyramid1"/>
    <dgm:cxn modelId="{CE611685-FD8A-4A74-9817-F7E9C17FA254}" type="presOf" srcId="{39715275-271F-438F-B1A9-2A387B716B94}" destId="{A85C09F2-9B23-43B4-BBBD-D9506F220D98}" srcOrd="1" destOrd="0" presId="urn:microsoft.com/office/officeart/2005/8/layout/pyramid1"/>
    <dgm:cxn modelId="{84E75986-E8B5-4B4A-ADE2-099194F79998}" type="presOf" srcId="{9623AD9D-484F-41A9-8683-6DC11BE5F095}" destId="{9BC68D7A-5624-4E30-825D-89B21A900C6D}" srcOrd="1" destOrd="0" presId="urn:microsoft.com/office/officeart/2005/8/layout/pyramid1"/>
    <dgm:cxn modelId="{59235395-9305-437E-A0DA-F58E55CD635A}" srcId="{D7AAE96D-E89A-4019-85BA-9E690BD12F28}" destId="{39715275-271F-438F-B1A9-2A387B716B94}" srcOrd="3" destOrd="0" parTransId="{A59C1F69-0F20-4B58-87DB-F34EEEA75767}" sibTransId="{A2B9684D-541C-47C4-B362-96F8020D8B85}"/>
    <dgm:cxn modelId="{52ED57AA-0CA8-4650-9AB6-9998FEE4BB04}" type="presOf" srcId="{5DCBA4E5-1E82-4F3A-81C7-2C104153198C}" destId="{763467AB-34F9-4CCA-8C15-53FBD537729D}" srcOrd="0" destOrd="0" presId="urn:microsoft.com/office/officeart/2005/8/layout/pyramid1"/>
    <dgm:cxn modelId="{E186D6AA-DC2F-4EA7-855C-4D345EA3E733}" type="presOf" srcId="{5DCBA4E5-1E82-4F3A-81C7-2C104153198C}" destId="{B7C30214-2111-4FFC-928D-59D3251251FE}" srcOrd="1" destOrd="0" presId="urn:microsoft.com/office/officeart/2005/8/layout/pyramid1"/>
    <dgm:cxn modelId="{F87E82C7-4983-4C66-9B86-2754845A74C8}" srcId="{D7AAE96D-E89A-4019-85BA-9E690BD12F28}" destId="{5DCBA4E5-1E82-4F3A-81C7-2C104153198C}" srcOrd="2" destOrd="0" parTransId="{D21B3106-E423-4A6D-802D-D144A2907594}" sibTransId="{4C5EC0F9-A61B-4EB1-9641-BF4DB6F4C642}"/>
    <dgm:cxn modelId="{DB6A0ECA-C7B5-4538-97EA-9DBD82D19037}" srcId="{D7AAE96D-E89A-4019-85BA-9E690BD12F28}" destId="{9623AD9D-484F-41A9-8683-6DC11BE5F095}" srcOrd="1" destOrd="0" parTransId="{37319020-CE93-498B-8545-42706EE292D4}" sibTransId="{AE1FAFE1-FCC6-43C8-9F8F-D949217AE099}"/>
    <dgm:cxn modelId="{F9A0E6CA-4F9A-478C-8F8A-2816D12304AB}" type="presOf" srcId="{39715275-271F-438F-B1A9-2A387B716B94}" destId="{C0AC2528-FCD1-49AC-94E2-B868D029821D}" srcOrd="0" destOrd="0" presId="urn:microsoft.com/office/officeart/2005/8/layout/pyramid1"/>
    <dgm:cxn modelId="{49F8FBEB-B3A6-4894-8138-830DA3F71C5E}" srcId="{D7AAE96D-E89A-4019-85BA-9E690BD12F28}" destId="{F179DB43-44CE-4A00-9069-44B537E537F3}" srcOrd="0" destOrd="0" parTransId="{51E208E9-964F-48B1-9585-0A7224D34F5A}" sibTransId="{15CDAF97-F898-4D93-AFCF-BBA24AF9C150}"/>
    <dgm:cxn modelId="{D63B29CF-5D9D-465F-A13C-FBD0B2DE5EBC}" type="presParOf" srcId="{0D8CB78F-4F40-45AF-A7C9-E03CF99E453B}" destId="{54282B0D-6A6F-4A84-BBD5-34E20FA3C007}" srcOrd="0" destOrd="0" presId="urn:microsoft.com/office/officeart/2005/8/layout/pyramid1"/>
    <dgm:cxn modelId="{BAB5DB55-FB07-45E1-B68F-F9F6715748DD}" type="presParOf" srcId="{54282B0D-6A6F-4A84-BBD5-34E20FA3C007}" destId="{79D67CE2-5B47-4085-955C-7C6888FF49C2}" srcOrd="0" destOrd="0" presId="urn:microsoft.com/office/officeart/2005/8/layout/pyramid1"/>
    <dgm:cxn modelId="{C00792C4-3A30-43A4-9EEC-AAA86AD4D8E1}" type="presParOf" srcId="{54282B0D-6A6F-4A84-BBD5-34E20FA3C007}" destId="{93065429-6516-4C85-80B9-84382C5E5A97}" srcOrd="1" destOrd="0" presId="urn:microsoft.com/office/officeart/2005/8/layout/pyramid1"/>
    <dgm:cxn modelId="{0A40420E-06EF-4CAE-9439-38311698E322}" type="presParOf" srcId="{0D8CB78F-4F40-45AF-A7C9-E03CF99E453B}" destId="{2BAF3BEC-2402-4178-8135-35E6A3A85370}" srcOrd="1" destOrd="0" presId="urn:microsoft.com/office/officeart/2005/8/layout/pyramid1"/>
    <dgm:cxn modelId="{1E05CBEC-397B-4C5A-9C64-0A9B41E7ADB7}" type="presParOf" srcId="{2BAF3BEC-2402-4178-8135-35E6A3A85370}" destId="{27B10EB7-24A5-4E35-ABB6-59D1DAAB0793}" srcOrd="0" destOrd="0" presId="urn:microsoft.com/office/officeart/2005/8/layout/pyramid1"/>
    <dgm:cxn modelId="{FCB1E6C7-8214-4331-B57B-6F67C5C4A08C}" type="presParOf" srcId="{2BAF3BEC-2402-4178-8135-35E6A3A85370}" destId="{9BC68D7A-5624-4E30-825D-89B21A900C6D}" srcOrd="1" destOrd="0" presId="urn:microsoft.com/office/officeart/2005/8/layout/pyramid1"/>
    <dgm:cxn modelId="{B460B5C2-8907-46CD-9CC0-208ECD35D4A0}" type="presParOf" srcId="{0D8CB78F-4F40-45AF-A7C9-E03CF99E453B}" destId="{459D5AF9-D767-4277-B48D-1C45185AFEBC}" srcOrd="2" destOrd="0" presId="urn:microsoft.com/office/officeart/2005/8/layout/pyramid1"/>
    <dgm:cxn modelId="{95AE9FFA-A759-4823-9FE5-6E4F56DDB6BD}" type="presParOf" srcId="{459D5AF9-D767-4277-B48D-1C45185AFEBC}" destId="{763467AB-34F9-4CCA-8C15-53FBD537729D}" srcOrd="0" destOrd="0" presId="urn:microsoft.com/office/officeart/2005/8/layout/pyramid1"/>
    <dgm:cxn modelId="{F307E9C8-D0B4-4516-BD62-AD015B0D9EEB}" type="presParOf" srcId="{459D5AF9-D767-4277-B48D-1C45185AFEBC}" destId="{B7C30214-2111-4FFC-928D-59D3251251FE}" srcOrd="1" destOrd="0" presId="urn:microsoft.com/office/officeart/2005/8/layout/pyramid1"/>
    <dgm:cxn modelId="{7CF91800-0C71-46E5-B9F7-8156C5B0D2A4}" type="presParOf" srcId="{0D8CB78F-4F40-45AF-A7C9-E03CF99E453B}" destId="{BD770413-462E-484B-BC05-9AF71382F9EC}" srcOrd="3" destOrd="0" presId="urn:microsoft.com/office/officeart/2005/8/layout/pyramid1"/>
    <dgm:cxn modelId="{304FDF68-40E5-4AA1-A3EB-10441E1CF922}" type="presParOf" srcId="{BD770413-462E-484B-BC05-9AF71382F9EC}" destId="{C0AC2528-FCD1-49AC-94E2-B868D029821D}" srcOrd="0" destOrd="0" presId="urn:microsoft.com/office/officeart/2005/8/layout/pyramid1"/>
    <dgm:cxn modelId="{3C187458-B0B1-42C5-9C4D-A86425B884C3}" type="presParOf" srcId="{BD770413-462E-484B-BC05-9AF71382F9EC}" destId="{A85C09F2-9B23-43B4-BBBD-D9506F220D9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BABAE-913D-4483-9317-88CB1A3640B5}">
      <dsp:nvSpPr>
        <dsp:cNvPr id="0" name=""/>
        <dsp:cNvSpPr/>
      </dsp:nvSpPr>
      <dsp:spPr>
        <a:xfrm>
          <a:off x="0" y="40875"/>
          <a:ext cx="3565487" cy="41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_tradnl" sz="11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Zurich Sans Light"/>
              <a:ea typeface="+mn-ea"/>
              <a:cs typeface="+mn-cs"/>
            </a:rPr>
            <a:t>Marco legal para mitigar el riesgo en tecnología IA</a:t>
          </a:r>
          <a:endParaRPr lang="en-US" sz="1100" kern="1200">
            <a:solidFill>
              <a:schemeClr val="accent1"/>
            </a:solidFill>
          </a:endParaRPr>
        </a:p>
      </dsp:txBody>
      <dsp:txXfrm>
        <a:off x="20104" y="60979"/>
        <a:ext cx="3525279" cy="371632"/>
      </dsp:txXfrm>
    </dsp:sp>
    <dsp:sp modelId="{E9D20C25-188F-4068-BD25-F1F9F6DECE3A}">
      <dsp:nvSpPr>
        <dsp:cNvPr id="0" name=""/>
        <dsp:cNvSpPr/>
      </dsp:nvSpPr>
      <dsp:spPr>
        <a:xfrm>
          <a:off x="0" y="516075"/>
          <a:ext cx="3565487" cy="41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_tradnl" sz="11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Zurich Sans Light"/>
              <a:ea typeface="+mn-ea"/>
              <a:cs typeface="+mn-cs"/>
            </a:rPr>
            <a:t>Clasificación de la IA por riesgo: inaceptable, alto, limitado y mínimo</a:t>
          </a:r>
          <a:endParaRPr lang="en-US" sz="1100" kern="1200">
            <a:solidFill>
              <a:schemeClr val="accent1"/>
            </a:solidFill>
          </a:endParaRPr>
        </a:p>
      </dsp:txBody>
      <dsp:txXfrm>
        <a:off x="20104" y="536179"/>
        <a:ext cx="3525279" cy="371632"/>
      </dsp:txXfrm>
    </dsp:sp>
    <dsp:sp modelId="{B4703CFE-FE95-4C48-AC02-4F231E58030E}">
      <dsp:nvSpPr>
        <dsp:cNvPr id="0" name=""/>
        <dsp:cNvSpPr/>
      </dsp:nvSpPr>
      <dsp:spPr>
        <a:xfrm>
          <a:off x="0" y="991275"/>
          <a:ext cx="3565487" cy="41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11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Zurich Sans Light"/>
              <a:ea typeface="+mn-ea"/>
              <a:cs typeface="+mn-cs"/>
            </a:rPr>
            <a:t>Normas de seguridad y no discriminación para la IA de alto riesgo</a:t>
          </a:r>
          <a:endParaRPr lang="en-US" sz="1100" kern="1200">
            <a:solidFill>
              <a:schemeClr val="accent1"/>
            </a:solidFill>
          </a:endParaRPr>
        </a:p>
      </dsp:txBody>
      <dsp:txXfrm>
        <a:off x="20104" y="1011379"/>
        <a:ext cx="3525279" cy="371632"/>
      </dsp:txXfrm>
    </dsp:sp>
    <dsp:sp modelId="{1909DF02-3C99-4CDC-9A7C-3D71B5525459}">
      <dsp:nvSpPr>
        <dsp:cNvPr id="0" name=""/>
        <dsp:cNvSpPr/>
      </dsp:nvSpPr>
      <dsp:spPr>
        <a:xfrm>
          <a:off x="0" y="1466475"/>
          <a:ext cx="3565487" cy="41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11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Zurich Sans Light"/>
              <a:ea typeface="+mn-ea"/>
              <a:cs typeface="+mn-cs"/>
            </a:rPr>
            <a:t>La ley exige transparencia para la IA que interactúa con las personas</a:t>
          </a:r>
          <a:endParaRPr lang="en-US" sz="1100" kern="1200">
            <a:solidFill>
              <a:schemeClr val="accent1"/>
            </a:solidFill>
          </a:endParaRPr>
        </a:p>
      </dsp:txBody>
      <dsp:txXfrm>
        <a:off x="20104" y="1486579"/>
        <a:ext cx="3525279" cy="371632"/>
      </dsp:txXfrm>
    </dsp:sp>
    <dsp:sp modelId="{2E159F03-B953-4CCF-BD1E-B9372410B8FC}">
      <dsp:nvSpPr>
        <dsp:cNvPr id="0" name=""/>
        <dsp:cNvSpPr/>
      </dsp:nvSpPr>
      <dsp:spPr>
        <a:xfrm>
          <a:off x="0" y="1941676"/>
          <a:ext cx="3565487" cy="41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>
              <a:solidFill>
                <a:schemeClr val="accent1"/>
              </a:solidFill>
            </a:rPr>
            <a:t>Sanciones claras para la categorización del riesgo</a:t>
          </a:r>
          <a:endParaRPr lang="en-US" sz="1100" kern="1200">
            <a:solidFill>
              <a:schemeClr val="accent1"/>
            </a:solidFill>
          </a:endParaRPr>
        </a:p>
      </dsp:txBody>
      <dsp:txXfrm>
        <a:off x="20104" y="1961780"/>
        <a:ext cx="3525279" cy="371632"/>
      </dsp:txXfrm>
    </dsp:sp>
    <dsp:sp modelId="{E07DEBBE-98E4-448F-8D1A-317A662F5551}">
      <dsp:nvSpPr>
        <dsp:cNvPr id="0" name=""/>
        <dsp:cNvSpPr/>
      </dsp:nvSpPr>
      <dsp:spPr>
        <a:xfrm>
          <a:off x="0" y="2457752"/>
          <a:ext cx="3565487" cy="41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11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Zurich Sans Light"/>
              <a:ea typeface="+mn-ea"/>
              <a:cs typeface="+mn-cs"/>
            </a:rPr>
            <a:t>Supervisión por autoridades nacionales y la Oficina Europea de IA</a:t>
          </a:r>
          <a:endParaRPr lang="en-US" sz="1100" kern="1200">
            <a:solidFill>
              <a:schemeClr val="accent1"/>
            </a:solidFill>
          </a:endParaRPr>
        </a:p>
      </dsp:txBody>
      <dsp:txXfrm>
        <a:off x="20104" y="2477856"/>
        <a:ext cx="3525279" cy="371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67CE2-5B47-4085-955C-7C6888FF49C2}">
      <dsp:nvSpPr>
        <dsp:cNvPr id="0" name=""/>
        <dsp:cNvSpPr/>
      </dsp:nvSpPr>
      <dsp:spPr>
        <a:xfrm>
          <a:off x="1189016" y="0"/>
          <a:ext cx="792677" cy="672737"/>
        </a:xfrm>
        <a:prstGeom prst="trapezoid">
          <a:avLst>
            <a:gd name="adj" fmla="val 58914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kern="1200" dirty="0"/>
        </a:p>
      </dsp:txBody>
      <dsp:txXfrm>
        <a:off x="1189016" y="0"/>
        <a:ext cx="792677" cy="672737"/>
      </dsp:txXfrm>
    </dsp:sp>
    <dsp:sp modelId="{27B10EB7-24A5-4E35-ABB6-59D1DAAB0793}">
      <dsp:nvSpPr>
        <dsp:cNvPr id="0" name=""/>
        <dsp:cNvSpPr/>
      </dsp:nvSpPr>
      <dsp:spPr>
        <a:xfrm>
          <a:off x="792677" y="672737"/>
          <a:ext cx="1585355" cy="672737"/>
        </a:xfrm>
        <a:prstGeom prst="trapezoid">
          <a:avLst>
            <a:gd name="adj" fmla="val 58914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kern="1200" dirty="0"/>
        </a:p>
      </dsp:txBody>
      <dsp:txXfrm>
        <a:off x="1070114" y="672737"/>
        <a:ext cx="1030481" cy="672737"/>
      </dsp:txXfrm>
    </dsp:sp>
    <dsp:sp modelId="{763467AB-34F9-4CCA-8C15-53FBD537729D}">
      <dsp:nvSpPr>
        <dsp:cNvPr id="0" name=""/>
        <dsp:cNvSpPr/>
      </dsp:nvSpPr>
      <dsp:spPr>
        <a:xfrm>
          <a:off x="396338" y="1345475"/>
          <a:ext cx="2378033" cy="672737"/>
        </a:xfrm>
        <a:prstGeom prst="trapezoid">
          <a:avLst>
            <a:gd name="adj" fmla="val 58914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kern="1200" dirty="0"/>
        </a:p>
      </dsp:txBody>
      <dsp:txXfrm>
        <a:off x="812494" y="1345475"/>
        <a:ext cx="1545721" cy="672737"/>
      </dsp:txXfrm>
    </dsp:sp>
    <dsp:sp modelId="{C0AC2528-FCD1-49AC-94E2-B868D029821D}">
      <dsp:nvSpPr>
        <dsp:cNvPr id="0" name=""/>
        <dsp:cNvSpPr/>
      </dsp:nvSpPr>
      <dsp:spPr>
        <a:xfrm>
          <a:off x="0" y="2018213"/>
          <a:ext cx="3170711" cy="672737"/>
        </a:xfrm>
        <a:prstGeom prst="trapezoid">
          <a:avLst>
            <a:gd name="adj" fmla="val 58914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kern="1200" dirty="0"/>
        </a:p>
      </dsp:txBody>
      <dsp:txXfrm>
        <a:off x="554874" y="2018213"/>
        <a:ext cx="2060962" cy="672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5BEB8-91CC-477F-81CD-BDE1761E9B6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B2073-194C-43EF-87E1-F12784423F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s-ES_trad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B2073-194C-43EF-87E1-F12784423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8CB91-4C8E-2702-CB9B-21A26B4CDB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6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6E7C7-E1E4-E1E2-F2C3-FDCEF2158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9C0D1ED-A9A7-4517-657E-C58928CFE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E9B3EC-51E2-06F5-81CC-34FA59553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5CD99-F533-4885-90B1-4D45F3562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B2073-194C-43EF-87E1-F12784423F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31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47A84-5305-89E4-330E-1AAED467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D8566CB-8120-5453-D55E-F8E4E2898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1236EE-A071-01F2-CDAB-46D8A1D8B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C609DD-330C-5C78-1A40-392291A4D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B2073-194C-43EF-87E1-F12784423F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3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AFB02-BAC4-676E-BDDA-5443BAA7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2839B-18CF-133B-45AA-0FB882F79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363079-2B5D-D7CA-889D-B73BB12C0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s-ES_trad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C31D6-1F55-0F07-42DD-B6C190FE8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B2073-194C-43EF-87E1-F12784423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9FEBE-1C14-456D-5D4D-33E3EF10C0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50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noProof="0" dirty="0"/>
              <a:t>Impacto de la confianza del consumidor</a:t>
            </a:r>
          </a:p>
          <a:p>
            <a:endParaRPr lang="es-ES" b="1" noProof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Lealtad del Cliente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Clientes más propensos a repetir compras y a recomendar la empresa.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Reputación de la Marca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Fortalece la reputación y diferencia la empresa de competidores.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Reducción de Costes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Menos necesidad de campañas de marketing y atención al cliente.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Resiliencia ante Crisis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Capacidad de recuperación rápida de crisis o errores.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B2073-194C-43EF-87E1-F12784423F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83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36795-D24B-9C4A-6E63-34DBBBEA1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3463D-22F3-A849-3A9E-6D1B594D7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9BE91-C7D5-E753-B757-E82C6A370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s-ES_trad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47CE4-74CC-8C90-CA8E-92A25E4AE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B2073-194C-43EF-87E1-F12784423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D7ED1-6DFA-95CC-4DE8-33B482D2AE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2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0EBB2-CF55-6104-9EB0-446BF9811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992DE58-7268-0959-32F4-2BFF628F1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2EAA810-C485-7FA3-FA7D-5FEE4F419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CA5264-B8D5-8BDD-3441-F4A92DCA9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B2073-194C-43EF-87E1-F12784423F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2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0AB98-5016-9255-60F8-D2FB0EE39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7F19D20-3FB1-2CE5-AA97-535109F29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218EABE-D3BD-B6FB-D838-3AE5AD51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FE814E-D9D3-E896-CC36-3091B8D83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B2073-194C-43EF-87E1-F12784423F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B2073-194C-43EF-87E1-F12784423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5EBAF-50D4-9190-7677-E6FC349FF2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4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EF2DD-ACE4-EFB5-464C-EE582F96D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48F391-11CB-2F2C-B7AE-5A3916925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B0A94-971E-FBB5-8B2E-FAFDB2431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s-ES_trad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0EBF8-21F2-5493-F463-7E7D97A0C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B2073-194C-43EF-87E1-F12784423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64460-7409-098B-DE6E-1E9A99F2CD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51DAB-E4F5-D69E-047A-7794E578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AC5262-1E1E-DC77-D1BB-F5E12C976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9A8554-7EA9-1C19-170A-5956FAAB8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EEB094-CE61-74C1-0CB1-67C67C399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B2073-194C-43EF-87E1-F12784423F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5EDA2-0AED-4F03-06A5-C56FB1968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DA32E-E800-7846-EC08-6D60C1BE7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4575E-C92E-0766-A958-C38EBB3E0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s-ES_trad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56C0C-6D09-EF93-3BAC-6D5FC5755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B2073-194C-43EF-87E1-F12784423F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3858-D52F-A1AC-8451-2D654D767C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96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CE6A1-8CA4-2474-ECA6-0919BFF50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EE863C-F798-67A4-2D16-91613B06A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FB3B2F1-161E-CA18-ECAF-ED14FE71D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B2EF16-4871-7085-5D85-4B0860D9D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B2073-194C-43EF-87E1-F12784423F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5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16948-0DD7-D06B-2254-2ECF5B11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3354CE6-9DF4-55F1-539C-432A770F9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540903C-8328-D89C-6DB7-A17FE52E2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3A83D4-37CE-C7A3-B5DB-EDF9343E5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B2073-194C-43EF-87E1-F12784423F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7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19.svg"/><Relationship Id="rId5" Type="http://schemas.openxmlformats.org/officeDocument/2006/relationships/image" Target="../media/image6.png"/><Relationship Id="rId4" Type="http://schemas.openxmlformats.org/officeDocument/2006/relationships/image" Target="../media/image1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19.svg"/><Relationship Id="rId5" Type="http://schemas.openxmlformats.org/officeDocument/2006/relationships/image" Target="../media/image6.png"/><Relationship Id="rId4" Type="http://schemas.openxmlformats.org/officeDocument/2006/relationships/image" Target="../media/image20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1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5FBB55-F7E6-A51C-7B32-D9A057C0F8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73158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5FBB55-F7E6-A51C-7B32-D9A057C0F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Graphic 26">
            <a:extLst>
              <a:ext uri="{FF2B5EF4-FFF2-40B4-BE49-F238E27FC236}">
                <a16:creationId xmlns:a16="http://schemas.microsoft.com/office/drawing/2014/main" id="{A9CDCB0E-D9C6-D2F4-E437-CF7D2EB39F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6" y="152373"/>
            <a:ext cx="1782000" cy="689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425" y="1196975"/>
            <a:ext cx="6722148" cy="2148319"/>
          </a:xfr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25" y="3437369"/>
            <a:ext cx="5761567" cy="12839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D6D046-9E8A-417B-B758-A6E20A0FE31C}"/>
              </a:ext>
            </a:extLst>
          </p:cNvPr>
          <p:cNvSpPr/>
          <p:nvPr userDrawn="1"/>
        </p:nvSpPr>
        <p:spPr bwMode="auto">
          <a:xfrm>
            <a:off x="6787133" y="5399389"/>
            <a:ext cx="547941" cy="5474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2000" b="0" i="0" u="none" strike="noStrike" cap="none" normalizeH="0" baseline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77530C5-2DE6-44CA-8A8F-019E4D7C204F}"/>
              </a:ext>
            </a:extLst>
          </p:cNvPr>
          <p:cNvSpPr/>
          <p:nvPr userDrawn="1"/>
        </p:nvSpPr>
        <p:spPr bwMode="auto">
          <a:xfrm>
            <a:off x="5929176" y="5949896"/>
            <a:ext cx="1802643" cy="908104"/>
          </a:xfrm>
          <a:custGeom>
            <a:avLst/>
            <a:gdLst>
              <a:gd name="connsiteX0" fmla="*/ 531 w 1423686"/>
              <a:gd name="connsiteY0" fmla="*/ 0 h 717107"/>
              <a:gd name="connsiteX1" fmla="*/ 1423155 w 1423686"/>
              <a:gd name="connsiteY1" fmla="*/ 0 h 717107"/>
              <a:gd name="connsiteX2" fmla="*/ 1423686 w 1423686"/>
              <a:gd name="connsiteY2" fmla="*/ 5264 h 717107"/>
              <a:gd name="connsiteX3" fmla="*/ 711843 w 1423686"/>
              <a:gd name="connsiteY3" fmla="*/ 717107 h 717107"/>
              <a:gd name="connsiteX4" fmla="*/ 0 w 1423686"/>
              <a:gd name="connsiteY4" fmla="*/ 5264 h 717107"/>
              <a:gd name="connsiteX5" fmla="*/ 531 w 1423686"/>
              <a:gd name="connsiteY5" fmla="*/ 0 h 71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686" h="717107">
                <a:moveTo>
                  <a:pt x="531" y="0"/>
                </a:moveTo>
                <a:lnTo>
                  <a:pt x="1423155" y="0"/>
                </a:lnTo>
                <a:lnTo>
                  <a:pt x="1423686" y="5264"/>
                </a:lnTo>
                <a:cubicBezTo>
                  <a:pt x="1423686" y="398404"/>
                  <a:pt x="1104983" y="717107"/>
                  <a:pt x="711843" y="717107"/>
                </a:cubicBezTo>
                <a:cubicBezTo>
                  <a:pt x="318703" y="717107"/>
                  <a:pt x="0" y="398404"/>
                  <a:pt x="0" y="5264"/>
                </a:cubicBezTo>
                <a:lnTo>
                  <a:pt x="531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2000" b="0" i="0" u="none" strike="noStrike" cap="none" normalizeH="0" baseline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BDF7E11-8F3D-4306-A7C9-3CBBFA98620F}"/>
              </a:ext>
            </a:extLst>
          </p:cNvPr>
          <p:cNvSpPr/>
          <p:nvPr userDrawn="1"/>
        </p:nvSpPr>
        <p:spPr bwMode="auto">
          <a:xfrm rot="7933215">
            <a:off x="6018217" y="4998607"/>
            <a:ext cx="1201179" cy="604951"/>
          </a:xfrm>
          <a:custGeom>
            <a:avLst/>
            <a:gdLst>
              <a:gd name="connsiteX0" fmla="*/ 531 w 1423686"/>
              <a:gd name="connsiteY0" fmla="*/ 0 h 717107"/>
              <a:gd name="connsiteX1" fmla="*/ 1423155 w 1423686"/>
              <a:gd name="connsiteY1" fmla="*/ 0 h 717107"/>
              <a:gd name="connsiteX2" fmla="*/ 1423686 w 1423686"/>
              <a:gd name="connsiteY2" fmla="*/ 5264 h 717107"/>
              <a:gd name="connsiteX3" fmla="*/ 711843 w 1423686"/>
              <a:gd name="connsiteY3" fmla="*/ 717107 h 717107"/>
              <a:gd name="connsiteX4" fmla="*/ 0 w 1423686"/>
              <a:gd name="connsiteY4" fmla="*/ 5264 h 717107"/>
              <a:gd name="connsiteX5" fmla="*/ 531 w 1423686"/>
              <a:gd name="connsiteY5" fmla="*/ 0 h 71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686" h="717107">
                <a:moveTo>
                  <a:pt x="531" y="0"/>
                </a:moveTo>
                <a:lnTo>
                  <a:pt x="1423155" y="0"/>
                </a:lnTo>
                <a:lnTo>
                  <a:pt x="1423686" y="5264"/>
                </a:lnTo>
                <a:cubicBezTo>
                  <a:pt x="1423686" y="398404"/>
                  <a:pt x="1104983" y="717107"/>
                  <a:pt x="711843" y="717107"/>
                </a:cubicBezTo>
                <a:cubicBezTo>
                  <a:pt x="318703" y="717107"/>
                  <a:pt x="0" y="398404"/>
                  <a:pt x="0" y="5264"/>
                </a:cubicBezTo>
                <a:lnTo>
                  <a:pt x="531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20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C38856E-DF0D-49BD-A0AF-37F515F1D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45996" y="1810817"/>
            <a:ext cx="5040000" cy="5040000"/>
          </a:xfrm>
          <a:prstGeom prst="ellipse">
            <a:avLst/>
          </a:prstGeom>
        </p:spPr>
        <p:txBody>
          <a:bodyPr/>
          <a:lstStyle>
            <a:lvl1pPr algn="ctr">
              <a:buNone/>
              <a:defRPr b="0" i="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Add a picture here</a:t>
            </a:r>
          </a:p>
        </p:txBody>
      </p:sp>
      <p:sp>
        <p:nvSpPr>
          <p:cNvPr id="20" name="Date Name Organization">
            <a:extLst>
              <a:ext uri="{FF2B5EF4-FFF2-40B4-BE49-F238E27FC236}">
                <a16:creationId xmlns:a16="http://schemas.microsoft.com/office/drawing/2014/main" id="{B679C166-F3F4-4469-BDA4-0521529C84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425" y="4913252"/>
            <a:ext cx="5251984" cy="1056000"/>
          </a:xfrm>
        </p:spPr>
        <p:txBody>
          <a:bodyPr anchor="b"/>
          <a:lstStyle>
            <a:lvl1pPr marL="0" indent="0">
              <a:spcAft>
                <a:spcPts val="133"/>
              </a:spcAft>
              <a:buNone/>
              <a:defRPr sz="12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[Date]</a:t>
            </a:r>
            <a:br>
              <a:rPr lang="en-US" dirty="0"/>
            </a:br>
            <a:r>
              <a:rPr lang="en-US" dirty="0"/>
              <a:t>[Name of moderator]</a:t>
            </a:r>
            <a:br>
              <a:rPr lang="en-US" dirty="0"/>
            </a:br>
            <a:r>
              <a:rPr lang="en-US" dirty="0"/>
              <a:t>[Organizational Unit]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93D7AA-4B02-44F3-849A-D51D7F7A9CD0}"/>
              </a:ext>
            </a:extLst>
          </p:cNvPr>
          <p:cNvSpPr txBox="1"/>
          <p:nvPr userDrawn="1"/>
        </p:nvSpPr>
        <p:spPr>
          <a:xfrm>
            <a:off x="11158230" y="6548967"/>
            <a:ext cx="699337" cy="1435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9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© Zurich</a:t>
            </a:r>
          </a:p>
        </p:txBody>
      </p:sp>
    </p:spTree>
    <p:extLst>
      <p:ext uri="{BB962C8B-B14F-4D97-AF65-F5344CB8AC3E}">
        <p14:creationId xmlns:p14="http://schemas.microsoft.com/office/powerpoint/2010/main" val="316492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3CF824-0541-B29E-8E4D-682D7B6A2E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874512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3CF824-0541-B29E-8E4D-682D7B6A2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0660FE9-7058-445A-A87D-587C9395E97C}"/>
              </a:ext>
            </a:extLst>
          </p:cNvPr>
          <p:cNvSpPr/>
          <p:nvPr userDrawn="1"/>
        </p:nvSpPr>
        <p:spPr>
          <a:xfrm>
            <a:off x="8234008" y="0"/>
            <a:ext cx="396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3BE1813-D5B5-4415-BB63-F6AD5397276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254008" y="1509000"/>
            <a:ext cx="1920000" cy="192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333">
                <a:solidFill>
                  <a:srgbClr val="2167A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2F76E53-ED3E-4712-828A-462700FD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4" y="1206178"/>
            <a:ext cx="7621515" cy="5040145"/>
          </a:xfrm>
        </p:spPr>
        <p:txBody>
          <a:bodyPr lIns="72000" tIns="0" rIns="72000" bIns="72000"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600">
                <a:latin typeface="+mn-lt"/>
                <a:cs typeface="Arial" panose="020B0604020202020204" pitchFamily="34" charset="0"/>
              </a:defRPr>
            </a:lvl2pPr>
            <a:lvl3pPr>
              <a:defRPr sz="140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E83A98D-348B-40D1-B8DE-954D062DE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454A9A-E833-4775-8C2D-33EB42BCE6B5}"/>
              </a:ext>
            </a:extLst>
          </p:cNvPr>
          <p:cNvSpPr txBox="1"/>
          <p:nvPr userDrawn="1"/>
        </p:nvSpPr>
        <p:spPr>
          <a:xfrm>
            <a:off x="11158230" y="6548967"/>
            <a:ext cx="699337" cy="1435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900" dirty="0">
                <a:latin typeface="+mn-lt"/>
                <a:cs typeface="Arial" panose="020B0604020202020204" pitchFamily="34" charset="0"/>
              </a:rPr>
              <a:t>© Zurich</a:t>
            </a: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D4697806-E525-43F1-B233-E030C6B5F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FB431D7-B606-4E7E-44D7-8C0E48BF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49926"/>
            <a:ext cx="7621513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FA72DD7E-DFC5-8204-E32E-7DAE6E4AF9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0825" y="666073"/>
            <a:ext cx="9583200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239712" indent="0">
              <a:buNone/>
              <a:defRPr sz="1800">
                <a:solidFill>
                  <a:schemeClr val="accent1"/>
                </a:solidFill>
              </a:defRPr>
            </a:lvl2pPr>
            <a:lvl3pPr marL="538163" indent="0">
              <a:buNone/>
              <a:defRPr sz="1800">
                <a:solidFill>
                  <a:schemeClr val="accent1"/>
                </a:solidFill>
              </a:defRPr>
            </a:lvl3pPr>
            <a:lvl4pPr marL="719138" indent="0">
              <a:buNone/>
              <a:defRPr sz="1800">
                <a:solidFill>
                  <a:schemeClr val="accent1"/>
                </a:solidFill>
              </a:defRPr>
            </a:lvl4pPr>
            <a:lvl5pPr marL="985837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9E6F51-3CC1-054E-AC22-DEC17C9E8D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0363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8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7A200D9-EAA9-B39A-6954-5AB51DB1E7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4388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7A200D9-EAA9-B39A-6954-5AB51DB1E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4613BA4-3F37-477A-9F83-816FFC375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3866945B-F4D3-4972-8A47-C02C9E2AC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30DE1-3CC4-FD69-2FFB-1DCBD784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49926"/>
            <a:ext cx="9586415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828A9-363D-89E8-7198-DE8C7CB7AD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0363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70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83AD1AD-1FBD-FFA9-D7EA-C0C4A69C40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38978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83AD1AD-1FBD-FFA9-D7EA-C0C4A69C4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B8922-F046-4949-89A1-82828F430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51A83C0-E586-4207-B521-E42A4141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623B1-1C7B-34B7-5D56-8D03EB4C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49926"/>
            <a:ext cx="9586415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1709222-DABD-4836-DB55-D5C6C9DA4B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61573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1709222-DABD-4836-DB55-D5C6C9DA4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1605E3C-D76A-4678-9277-BF9E2085756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48128" y="1442037"/>
            <a:ext cx="4320000" cy="4320000"/>
          </a:xfrm>
          <a:prstGeom prst="ellipse">
            <a:avLst/>
          </a:prstGeom>
        </p:spPr>
        <p:txBody>
          <a:bodyPr/>
          <a:lstStyle>
            <a:lvl1pPr algn="ctr">
              <a:buNone/>
              <a:defRPr b="0" i="0">
                <a:solidFill>
                  <a:srgbClr val="1C67A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Add a picture here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6366AC5-1BE2-4E7D-B883-89CAF96B3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C885360-8473-4699-801C-9B04E3D23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2526835"/>
            <a:ext cx="6722148" cy="2242079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A57272B1-D4B7-4B27-9A7A-1EB4697DECE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0825" y="4948301"/>
            <a:ext cx="6719063" cy="12839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section subtitle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D5901E-5EDC-03E0-069C-4C3ED6107E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6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2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AA513D-C9B5-A544-B9C4-B9D09DB6E1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39644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AA513D-C9B5-A544-B9C4-B9D09DB6E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BACFF7A-0A26-4F0A-A400-3AF2010686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2526835"/>
            <a:ext cx="6722148" cy="2242079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D52D574-4430-4847-B932-BA1C1DC5632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50825" y="4948301"/>
            <a:ext cx="6719063" cy="12839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section subtitle 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2690B3-34BA-4DEA-AD15-F9112DF42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84F962-CC9E-0228-69C4-D1ACF5895D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6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6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8A9E0DE-846D-FF38-B2EC-DA3678E2E7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96575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8A9E0DE-846D-FF38-B2EC-DA3678E2E7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BACFF7A-0A26-4F0A-A400-3AF2010686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2526835"/>
            <a:ext cx="6722148" cy="2242079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D52D574-4430-4847-B932-BA1C1DC5632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50825" y="4948301"/>
            <a:ext cx="6719063" cy="12839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07E0EDD-CE7D-485D-90AA-EB92659F4C2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061251" y="1902437"/>
            <a:ext cx="3120000" cy="3120000"/>
          </a:xfrm>
          <a:prstGeom prst="ellipse">
            <a:avLst/>
          </a:prstGeom>
        </p:spPr>
        <p:txBody>
          <a:bodyPr/>
          <a:lstStyle>
            <a:lvl1pPr algn="ctr">
              <a:buNone/>
              <a:defRPr b="0" i="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a picture here</a:t>
            </a: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CDD94F9F-17AF-4158-8273-144D6BB8BFBA}"/>
              </a:ext>
            </a:extLst>
          </p:cNvPr>
          <p:cNvSpPr/>
          <p:nvPr userDrawn="1"/>
        </p:nvSpPr>
        <p:spPr bwMode="auto">
          <a:xfrm rot="735038">
            <a:off x="9719774" y="4974386"/>
            <a:ext cx="933047" cy="469973"/>
          </a:xfrm>
          <a:custGeom>
            <a:avLst/>
            <a:gdLst>
              <a:gd name="connsiteX0" fmla="*/ 531 w 1423686"/>
              <a:gd name="connsiteY0" fmla="*/ 0 h 717107"/>
              <a:gd name="connsiteX1" fmla="*/ 1423155 w 1423686"/>
              <a:gd name="connsiteY1" fmla="*/ 0 h 717107"/>
              <a:gd name="connsiteX2" fmla="*/ 1423686 w 1423686"/>
              <a:gd name="connsiteY2" fmla="*/ 5264 h 717107"/>
              <a:gd name="connsiteX3" fmla="*/ 711843 w 1423686"/>
              <a:gd name="connsiteY3" fmla="*/ 717107 h 717107"/>
              <a:gd name="connsiteX4" fmla="*/ 0 w 1423686"/>
              <a:gd name="connsiteY4" fmla="*/ 5264 h 717107"/>
              <a:gd name="connsiteX5" fmla="*/ 531 w 1423686"/>
              <a:gd name="connsiteY5" fmla="*/ 0 h 71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686" h="717107">
                <a:moveTo>
                  <a:pt x="531" y="0"/>
                </a:moveTo>
                <a:lnTo>
                  <a:pt x="1423155" y="0"/>
                </a:lnTo>
                <a:lnTo>
                  <a:pt x="1423686" y="5264"/>
                </a:lnTo>
                <a:cubicBezTo>
                  <a:pt x="1423686" y="398404"/>
                  <a:pt x="1104983" y="717107"/>
                  <a:pt x="711843" y="717107"/>
                </a:cubicBezTo>
                <a:cubicBezTo>
                  <a:pt x="318703" y="717107"/>
                  <a:pt x="0" y="398404"/>
                  <a:pt x="0" y="5264"/>
                </a:cubicBezTo>
                <a:lnTo>
                  <a:pt x="531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2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3EA52F0-9F47-4C1A-A653-1F060850BB16}"/>
              </a:ext>
            </a:extLst>
          </p:cNvPr>
          <p:cNvSpPr/>
          <p:nvPr userDrawn="1"/>
        </p:nvSpPr>
        <p:spPr bwMode="auto">
          <a:xfrm rot="8315714" flipH="1">
            <a:off x="9180227" y="5547933"/>
            <a:ext cx="1677271" cy="863308"/>
          </a:xfrm>
          <a:custGeom>
            <a:avLst/>
            <a:gdLst>
              <a:gd name="connsiteX0" fmla="*/ 531 w 1423686"/>
              <a:gd name="connsiteY0" fmla="*/ 0 h 717107"/>
              <a:gd name="connsiteX1" fmla="*/ 1423155 w 1423686"/>
              <a:gd name="connsiteY1" fmla="*/ 0 h 717107"/>
              <a:gd name="connsiteX2" fmla="*/ 1423686 w 1423686"/>
              <a:gd name="connsiteY2" fmla="*/ 5264 h 717107"/>
              <a:gd name="connsiteX3" fmla="*/ 711843 w 1423686"/>
              <a:gd name="connsiteY3" fmla="*/ 717107 h 717107"/>
              <a:gd name="connsiteX4" fmla="*/ 0 w 1423686"/>
              <a:gd name="connsiteY4" fmla="*/ 5264 h 717107"/>
              <a:gd name="connsiteX5" fmla="*/ 531 w 1423686"/>
              <a:gd name="connsiteY5" fmla="*/ 0 h 71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686" h="717107">
                <a:moveTo>
                  <a:pt x="531" y="0"/>
                </a:moveTo>
                <a:lnTo>
                  <a:pt x="1423155" y="0"/>
                </a:lnTo>
                <a:lnTo>
                  <a:pt x="1423686" y="5264"/>
                </a:lnTo>
                <a:cubicBezTo>
                  <a:pt x="1423686" y="398404"/>
                  <a:pt x="1104983" y="717107"/>
                  <a:pt x="711843" y="717107"/>
                </a:cubicBezTo>
                <a:cubicBezTo>
                  <a:pt x="318703" y="717107"/>
                  <a:pt x="0" y="398404"/>
                  <a:pt x="0" y="5264"/>
                </a:cubicBezTo>
                <a:lnTo>
                  <a:pt x="531" y="0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2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ED791D-1518-403F-BA5A-79F94E7CDCCB}"/>
              </a:ext>
            </a:extLst>
          </p:cNvPr>
          <p:cNvSpPr>
            <a:spLocks noChangeAspect="1"/>
          </p:cNvSpPr>
          <p:nvPr userDrawn="1"/>
        </p:nvSpPr>
        <p:spPr bwMode="auto">
          <a:xfrm rot="5400000">
            <a:off x="10403602" y="5983124"/>
            <a:ext cx="875301" cy="874456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2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4649C4-0FE0-4E4D-B386-F39D40C28AE9}"/>
              </a:ext>
            </a:extLst>
          </p:cNvPr>
          <p:cNvSpPr txBox="1"/>
          <p:nvPr userDrawn="1"/>
        </p:nvSpPr>
        <p:spPr>
          <a:xfrm>
            <a:off x="11158230" y="6548967"/>
            <a:ext cx="699337" cy="1435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9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© Zurich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7F0AF8-1804-46CE-C00E-14D625846D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6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43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5769-963A-1E4C-9183-8C898DF4F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42" y="254179"/>
            <a:ext cx="9855199" cy="332399"/>
          </a:xfrm>
          <a:prstGeom prst="rect">
            <a:avLst/>
          </a:prstGeom>
        </p:spPr>
        <p:txBody>
          <a:bodyPr lIns="0" anchor="t"/>
          <a:lstStyle>
            <a:lvl1pPr>
              <a:defRPr b="0" i="0">
                <a:solidFill>
                  <a:srgbClr val="2167AE"/>
                </a:solidFill>
                <a:latin typeface="Zurich Sans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Agenda or content page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2E48DA8B-B36B-F147-BA19-ADE851F826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843" y="1205221"/>
            <a:ext cx="5603695" cy="5032068"/>
          </a:xfrm>
          <a:prstGeom prst="rect">
            <a:avLst/>
          </a:prstGeom>
        </p:spPr>
        <p:txBody>
          <a:bodyPr lIns="0" rIns="0" anchor="t"/>
          <a:lstStyle>
            <a:lvl1pPr marL="355591" marR="0" indent="-355591" algn="l" defTabSz="91425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1C67AF"/>
              </a:buClr>
              <a:buSzPct val="100000"/>
              <a:buFont typeface="+mj-lt"/>
              <a:buAutoNum type="arabicPeriod"/>
              <a:tabLst/>
              <a:defRPr sz="2400" b="0" i="0">
                <a:solidFill>
                  <a:srgbClr val="2167AE"/>
                </a:solidFill>
                <a:latin typeface="Zurich Sans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Add title</a:t>
            </a:r>
          </a:p>
          <a:p>
            <a:pPr lvl="0"/>
            <a:r>
              <a:rPr lang="en-GB" noProof="0"/>
              <a:t>Add title</a:t>
            </a:r>
          </a:p>
          <a:p>
            <a:pPr lvl="0"/>
            <a:r>
              <a:rPr lang="en-GB" noProof="0"/>
              <a:t>Add title</a:t>
            </a:r>
          </a:p>
          <a:p>
            <a:pPr lvl="0"/>
            <a:r>
              <a:rPr lang="en-GB" noProof="0"/>
              <a:t>Add title</a:t>
            </a:r>
          </a:p>
          <a:p>
            <a:pPr lvl="0"/>
            <a:r>
              <a:rPr lang="en-GB" noProof="0"/>
              <a:t>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6DE17-B41F-F94E-8417-AABA2A9152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b="0" i="0">
                <a:solidFill>
                  <a:srgbClr val="2167AE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E40F3-EF7C-CF47-84EA-47BCB129D9F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solidFill>
                  <a:srgbClr val="2167AE"/>
                </a:solidFill>
              </a:defRPr>
            </a:lvl1pPr>
          </a:lstStyle>
          <a:p>
            <a:fld id="{D691331D-A62F-41F8-BAEC-0A7727B7C525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6F0D8-5E9E-2A4B-88B7-3CE5BEAD0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634" y="159248"/>
            <a:ext cx="1773767" cy="68395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1841F35-BD7E-AE4B-9B53-82E6C29C582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055920" y="1545069"/>
            <a:ext cx="4320000" cy="4320000"/>
          </a:xfrm>
          <a:prstGeom prst="ellipse">
            <a:avLst/>
          </a:prstGeom>
        </p:spPr>
        <p:txBody>
          <a:bodyPr/>
          <a:lstStyle>
            <a:lvl1pPr algn="ctr">
              <a:buNone/>
              <a:defRPr b="0" i="0">
                <a:solidFill>
                  <a:srgbClr val="1C67AF"/>
                </a:solidFill>
              </a:defRPr>
            </a:lvl1pPr>
          </a:lstStyle>
          <a:p>
            <a:r>
              <a:rPr lang="en-US" noProof="0"/>
              <a:t>Add a picture here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C09B3A-E93C-E149-A374-61B9A8D28D58}"/>
              </a:ext>
            </a:extLst>
          </p:cNvPr>
          <p:cNvGrpSpPr/>
          <p:nvPr userDrawn="1"/>
        </p:nvGrpSpPr>
        <p:grpSpPr>
          <a:xfrm>
            <a:off x="7421093" y="5019215"/>
            <a:ext cx="2183649" cy="1844534"/>
            <a:chOff x="7524611" y="5013464"/>
            <a:chExt cx="2183649" cy="184453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2FC749-5492-9D44-8DC3-3DF24C30EF6E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5400000">
              <a:off x="8321519" y="5013651"/>
              <a:ext cx="387076" cy="386702"/>
            </a:xfrm>
            <a:prstGeom prst="ellipse">
              <a:avLst/>
            </a:prstGeom>
            <a:solidFill>
              <a:srgbClr val="1C67A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625519" fontAlgn="base">
                <a:spcBef>
                  <a:spcPct val="0"/>
                </a:spcBef>
                <a:spcAft>
                  <a:spcPct val="0"/>
                </a:spcAft>
              </a:pPr>
              <a:endParaRPr lang="en-ES" sz="3556">
                <a:latin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1E70F29-D5A7-A64B-AEC0-EE9D552D22BE}"/>
                </a:ext>
              </a:extLst>
            </p:cNvPr>
            <p:cNvSpPr/>
            <p:nvPr userDrawn="1"/>
          </p:nvSpPr>
          <p:spPr bwMode="auto">
            <a:xfrm rot="8315714" flipH="1">
              <a:off x="7524611" y="5487427"/>
              <a:ext cx="1754731" cy="903177"/>
            </a:xfrm>
            <a:custGeom>
              <a:avLst/>
              <a:gdLst>
                <a:gd name="connsiteX0" fmla="*/ 531 w 1423686"/>
                <a:gd name="connsiteY0" fmla="*/ 0 h 717107"/>
                <a:gd name="connsiteX1" fmla="*/ 1423155 w 1423686"/>
                <a:gd name="connsiteY1" fmla="*/ 0 h 717107"/>
                <a:gd name="connsiteX2" fmla="*/ 1423686 w 1423686"/>
                <a:gd name="connsiteY2" fmla="*/ 5264 h 717107"/>
                <a:gd name="connsiteX3" fmla="*/ 711843 w 1423686"/>
                <a:gd name="connsiteY3" fmla="*/ 717107 h 717107"/>
                <a:gd name="connsiteX4" fmla="*/ 0 w 1423686"/>
                <a:gd name="connsiteY4" fmla="*/ 5264 h 717107"/>
                <a:gd name="connsiteX5" fmla="*/ 531 w 1423686"/>
                <a:gd name="connsiteY5" fmla="*/ 0 h 71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686" h="717107">
                  <a:moveTo>
                    <a:pt x="531" y="0"/>
                  </a:moveTo>
                  <a:lnTo>
                    <a:pt x="1423155" y="0"/>
                  </a:lnTo>
                  <a:lnTo>
                    <a:pt x="1423686" y="5264"/>
                  </a:lnTo>
                  <a:cubicBezTo>
                    <a:pt x="1423686" y="398404"/>
                    <a:pt x="1104983" y="717107"/>
                    <a:pt x="711843" y="717107"/>
                  </a:cubicBezTo>
                  <a:cubicBezTo>
                    <a:pt x="318703" y="717107"/>
                    <a:pt x="0" y="398404"/>
                    <a:pt x="0" y="5264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rgbClr val="2336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625519" fontAlgn="base">
                <a:spcBef>
                  <a:spcPct val="0"/>
                </a:spcBef>
                <a:spcAft>
                  <a:spcPct val="0"/>
                </a:spcAft>
              </a:pPr>
              <a:endParaRPr lang="en-ES" sz="3556"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9108CF-136E-2642-9CA0-50DB93DDCBFD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 rot="5400000">
              <a:off x="8792978" y="5942716"/>
              <a:ext cx="915724" cy="914840"/>
            </a:xfrm>
            <a:prstGeom prst="ellipse">
              <a:avLst/>
            </a:prstGeom>
            <a:solidFill>
              <a:srgbClr val="DBD3B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625519" fontAlgn="base">
                <a:spcBef>
                  <a:spcPct val="0"/>
                </a:spcBef>
                <a:spcAft>
                  <a:spcPct val="0"/>
                </a:spcAft>
              </a:pPr>
              <a:endParaRPr lang="en-ES" sz="3556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51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51" y="1205994"/>
            <a:ext cx="11518145" cy="5040145"/>
          </a:xfrm>
        </p:spPr>
        <p:txBody>
          <a:bodyPr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600">
                <a:latin typeface="+mn-lt"/>
                <a:cs typeface="Arial" panose="020B0604020202020204" pitchFamily="34" charset="0"/>
              </a:defRPr>
            </a:lvl2pPr>
            <a:lvl3pPr>
              <a:defRPr sz="140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9FBF581-E754-574B-A309-6F2FB382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59" y="260268"/>
            <a:ext cx="9586415" cy="332399"/>
          </a:xfrm>
        </p:spPr>
        <p:txBody>
          <a:bodyPr>
            <a:spAutoFit/>
          </a:bodyPr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0580A64-4AC1-D547-A7C8-FF2A5434D2C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2658" y="610597"/>
            <a:ext cx="9586415" cy="3323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rgbClr val="2167AE"/>
                </a:solidFill>
                <a:latin typeface="+mn-lt"/>
                <a:cs typeface="Arial" panose="020B0604020202020204" pitchFamily="34" charset="0"/>
              </a:defRPr>
            </a:lvl1pPr>
            <a:lvl2pPr marL="34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noProof="0" dirty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94606C33-87B8-4AFF-AF8D-3BA9B6C21C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178596" y="158751"/>
            <a:ext cx="1773767" cy="683683"/>
            <a:chOff x="79" y="75"/>
            <a:chExt cx="838" cy="323"/>
          </a:xfrm>
          <a:solidFill>
            <a:schemeClr val="accent1"/>
          </a:solidFill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D6138836-BE78-42EE-AA1D-2F9DE86593D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9" y="75"/>
              <a:ext cx="83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0A847EF-9D82-48C0-8807-DD2B588CD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9" y="155"/>
              <a:ext cx="163" cy="164"/>
            </a:xfrm>
            <a:custGeom>
              <a:avLst/>
              <a:gdLst>
                <a:gd name="T0" fmla="*/ 920 w 1841"/>
                <a:gd name="T1" fmla="*/ 0 h 1842"/>
                <a:gd name="T2" fmla="*/ 920 w 1841"/>
                <a:gd name="T3" fmla="*/ 0 h 1842"/>
                <a:gd name="T4" fmla="*/ 0 w 1841"/>
                <a:gd name="T5" fmla="*/ 921 h 1842"/>
                <a:gd name="T6" fmla="*/ 0 w 1841"/>
                <a:gd name="T7" fmla="*/ 921 h 1842"/>
                <a:gd name="T8" fmla="*/ 188 w 1841"/>
                <a:gd name="T9" fmla="*/ 1479 h 1842"/>
                <a:gd name="T10" fmla="*/ 954 w 1841"/>
                <a:gd name="T11" fmla="*/ 473 h 1842"/>
                <a:gd name="T12" fmla="*/ 871 w 1841"/>
                <a:gd name="T13" fmla="*/ 474 h 1842"/>
                <a:gd name="T14" fmla="*/ 790 w 1841"/>
                <a:gd name="T15" fmla="*/ 473 h 1842"/>
                <a:gd name="T16" fmla="*/ 561 w 1841"/>
                <a:gd name="T17" fmla="*/ 491 h 1842"/>
                <a:gd name="T18" fmla="*/ 467 w 1841"/>
                <a:gd name="T19" fmla="*/ 530 h 1842"/>
                <a:gd name="T20" fmla="*/ 374 w 1841"/>
                <a:gd name="T21" fmla="*/ 641 h 1842"/>
                <a:gd name="T22" fmla="*/ 361 w 1841"/>
                <a:gd name="T23" fmla="*/ 665 h 1842"/>
                <a:gd name="T24" fmla="*/ 316 w 1841"/>
                <a:gd name="T25" fmla="*/ 655 h 1842"/>
                <a:gd name="T26" fmla="*/ 392 w 1841"/>
                <a:gd name="T27" fmla="*/ 366 h 1842"/>
                <a:gd name="T28" fmla="*/ 1350 w 1841"/>
                <a:gd name="T29" fmla="*/ 366 h 1842"/>
                <a:gd name="T30" fmla="*/ 588 w 1841"/>
                <a:gd name="T31" fmla="*/ 1385 h 1842"/>
                <a:gd name="T32" fmla="*/ 698 w 1841"/>
                <a:gd name="T33" fmla="*/ 1379 h 1842"/>
                <a:gd name="T34" fmla="*/ 839 w 1841"/>
                <a:gd name="T35" fmla="*/ 1385 h 1842"/>
                <a:gd name="T36" fmla="*/ 974 w 1841"/>
                <a:gd name="T37" fmla="*/ 1393 h 1842"/>
                <a:gd name="T38" fmla="*/ 1095 w 1841"/>
                <a:gd name="T39" fmla="*/ 1397 h 1842"/>
                <a:gd name="T40" fmla="*/ 1255 w 1841"/>
                <a:gd name="T41" fmla="*/ 1378 h 1842"/>
                <a:gd name="T42" fmla="*/ 1354 w 1841"/>
                <a:gd name="T43" fmla="*/ 1331 h 1842"/>
                <a:gd name="T44" fmla="*/ 1491 w 1841"/>
                <a:gd name="T45" fmla="*/ 1175 h 1842"/>
                <a:gd name="T46" fmla="*/ 1504 w 1841"/>
                <a:gd name="T47" fmla="*/ 1147 h 1842"/>
                <a:gd name="T48" fmla="*/ 1545 w 1841"/>
                <a:gd name="T49" fmla="*/ 1158 h 1842"/>
                <a:gd name="T50" fmla="*/ 1505 w 1841"/>
                <a:gd name="T51" fmla="*/ 1273 h 1842"/>
                <a:gd name="T52" fmla="*/ 1354 w 1841"/>
                <a:gd name="T53" fmla="*/ 1472 h 1842"/>
                <a:gd name="T54" fmla="*/ 1131 w 1841"/>
                <a:gd name="T55" fmla="*/ 1546 h 1842"/>
                <a:gd name="T56" fmla="*/ 1118 w 1841"/>
                <a:gd name="T57" fmla="*/ 1546 h 1842"/>
                <a:gd name="T58" fmla="*/ 854 w 1841"/>
                <a:gd name="T59" fmla="*/ 1518 h 1842"/>
                <a:gd name="T60" fmla="*/ 544 w 1841"/>
                <a:gd name="T61" fmla="*/ 1486 h 1842"/>
                <a:gd name="T62" fmla="*/ 394 w 1841"/>
                <a:gd name="T63" fmla="*/ 1498 h 1842"/>
                <a:gd name="T64" fmla="*/ 242 w 1841"/>
                <a:gd name="T65" fmla="*/ 1543 h 1842"/>
                <a:gd name="T66" fmla="*/ 920 w 1841"/>
                <a:gd name="T67" fmla="*/ 1842 h 1842"/>
                <a:gd name="T68" fmla="*/ 1841 w 1841"/>
                <a:gd name="T69" fmla="*/ 921 h 1842"/>
                <a:gd name="T70" fmla="*/ 920 w 1841"/>
                <a:gd name="T71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1" h="1842">
                  <a:moveTo>
                    <a:pt x="920" y="0"/>
                  </a:moveTo>
                  <a:lnTo>
                    <a:pt x="920" y="0"/>
                  </a:lnTo>
                  <a:cubicBezTo>
                    <a:pt x="412" y="0"/>
                    <a:pt x="0" y="412"/>
                    <a:pt x="0" y="921"/>
                  </a:cubicBezTo>
                  <a:lnTo>
                    <a:pt x="0" y="921"/>
                  </a:lnTo>
                  <a:cubicBezTo>
                    <a:pt x="0" y="1131"/>
                    <a:pt x="70" y="1325"/>
                    <a:pt x="188" y="1479"/>
                  </a:cubicBezTo>
                  <a:lnTo>
                    <a:pt x="954" y="473"/>
                  </a:lnTo>
                  <a:lnTo>
                    <a:pt x="871" y="474"/>
                  </a:lnTo>
                  <a:lnTo>
                    <a:pt x="790" y="473"/>
                  </a:lnTo>
                  <a:cubicBezTo>
                    <a:pt x="702" y="473"/>
                    <a:pt x="620" y="480"/>
                    <a:pt x="561" y="491"/>
                  </a:cubicBezTo>
                  <a:cubicBezTo>
                    <a:pt x="525" y="498"/>
                    <a:pt x="493" y="511"/>
                    <a:pt x="467" y="530"/>
                  </a:cubicBezTo>
                  <a:cubicBezTo>
                    <a:pt x="437" y="551"/>
                    <a:pt x="399" y="596"/>
                    <a:pt x="374" y="641"/>
                  </a:cubicBezTo>
                  <a:cubicBezTo>
                    <a:pt x="371" y="646"/>
                    <a:pt x="367" y="654"/>
                    <a:pt x="361" y="665"/>
                  </a:cubicBezTo>
                  <a:lnTo>
                    <a:pt x="316" y="655"/>
                  </a:lnTo>
                  <a:lnTo>
                    <a:pt x="392" y="366"/>
                  </a:lnTo>
                  <a:lnTo>
                    <a:pt x="1350" y="366"/>
                  </a:lnTo>
                  <a:lnTo>
                    <a:pt x="588" y="1385"/>
                  </a:lnTo>
                  <a:cubicBezTo>
                    <a:pt x="638" y="1380"/>
                    <a:pt x="658" y="1379"/>
                    <a:pt x="698" y="1379"/>
                  </a:cubicBezTo>
                  <a:cubicBezTo>
                    <a:pt x="729" y="1379"/>
                    <a:pt x="776" y="1381"/>
                    <a:pt x="839" y="1385"/>
                  </a:cubicBezTo>
                  <a:lnTo>
                    <a:pt x="974" y="1393"/>
                  </a:lnTo>
                  <a:cubicBezTo>
                    <a:pt x="1023" y="1396"/>
                    <a:pt x="1064" y="1397"/>
                    <a:pt x="1095" y="1397"/>
                  </a:cubicBezTo>
                  <a:cubicBezTo>
                    <a:pt x="1165" y="1397"/>
                    <a:pt x="1210" y="1392"/>
                    <a:pt x="1255" y="1378"/>
                  </a:cubicBezTo>
                  <a:cubicBezTo>
                    <a:pt x="1290" y="1367"/>
                    <a:pt x="1324" y="1351"/>
                    <a:pt x="1354" y="1331"/>
                  </a:cubicBezTo>
                  <a:cubicBezTo>
                    <a:pt x="1408" y="1293"/>
                    <a:pt x="1460" y="1234"/>
                    <a:pt x="1491" y="1175"/>
                  </a:cubicBezTo>
                  <a:cubicBezTo>
                    <a:pt x="1494" y="1169"/>
                    <a:pt x="1499" y="1160"/>
                    <a:pt x="1504" y="1147"/>
                  </a:cubicBezTo>
                  <a:lnTo>
                    <a:pt x="1545" y="1158"/>
                  </a:lnTo>
                  <a:cubicBezTo>
                    <a:pt x="1532" y="1208"/>
                    <a:pt x="1525" y="1228"/>
                    <a:pt x="1505" y="1273"/>
                  </a:cubicBezTo>
                  <a:cubicBezTo>
                    <a:pt x="1464" y="1364"/>
                    <a:pt x="1417" y="1425"/>
                    <a:pt x="1354" y="1472"/>
                  </a:cubicBezTo>
                  <a:cubicBezTo>
                    <a:pt x="1289" y="1521"/>
                    <a:pt x="1216" y="1544"/>
                    <a:pt x="1131" y="1546"/>
                  </a:cubicBezTo>
                  <a:lnTo>
                    <a:pt x="1118" y="1546"/>
                  </a:lnTo>
                  <a:cubicBezTo>
                    <a:pt x="1055" y="1546"/>
                    <a:pt x="1006" y="1541"/>
                    <a:pt x="854" y="1518"/>
                  </a:cubicBezTo>
                  <a:cubicBezTo>
                    <a:pt x="700" y="1494"/>
                    <a:pt x="621" y="1486"/>
                    <a:pt x="544" y="1486"/>
                  </a:cubicBezTo>
                  <a:cubicBezTo>
                    <a:pt x="492" y="1486"/>
                    <a:pt x="444" y="1490"/>
                    <a:pt x="394" y="1498"/>
                  </a:cubicBezTo>
                  <a:cubicBezTo>
                    <a:pt x="328" y="1508"/>
                    <a:pt x="302" y="1516"/>
                    <a:pt x="242" y="1543"/>
                  </a:cubicBezTo>
                  <a:cubicBezTo>
                    <a:pt x="410" y="1727"/>
                    <a:pt x="652" y="1842"/>
                    <a:pt x="920" y="1842"/>
                  </a:cubicBezTo>
                  <a:cubicBezTo>
                    <a:pt x="1429" y="1842"/>
                    <a:pt x="1841" y="1430"/>
                    <a:pt x="1841" y="921"/>
                  </a:cubicBezTo>
                  <a:cubicBezTo>
                    <a:pt x="1841" y="412"/>
                    <a:pt x="1429" y="0"/>
                    <a:pt x="9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FA11094-2131-4D03-9C37-B2C0B5E8C0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" y="197"/>
              <a:ext cx="25" cy="80"/>
            </a:xfrm>
            <a:custGeom>
              <a:avLst/>
              <a:gdLst>
                <a:gd name="T0" fmla="*/ 232 w 288"/>
                <a:gd name="T1" fmla="*/ 166 h 897"/>
                <a:gd name="T2" fmla="*/ 232 w 288"/>
                <a:gd name="T3" fmla="*/ 166 h 897"/>
                <a:gd name="T4" fmla="*/ 241 w 288"/>
                <a:gd name="T5" fmla="*/ 65 h 897"/>
                <a:gd name="T6" fmla="*/ 254 w 288"/>
                <a:gd name="T7" fmla="*/ 37 h 897"/>
                <a:gd name="T8" fmla="*/ 288 w 288"/>
                <a:gd name="T9" fmla="*/ 0 h 897"/>
                <a:gd name="T10" fmla="*/ 0 w 288"/>
                <a:gd name="T11" fmla="*/ 0 h 897"/>
                <a:gd name="T12" fmla="*/ 33 w 288"/>
                <a:gd name="T13" fmla="*/ 35 h 897"/>
                <a:gd name="T14" fmla="*/ 47 w 288"/>
                <a:gd name="T15" fmla="*/ 64 h 897"/>
                <a:gd name="T16" fmla="*/ 56 w 288"/>
                <a:gd name="T17" fmla="*/ 161 h 897"/>
                <a:gd name="T18" fmla="*/ 56 w 288"/>
                <a:gd name="T19" fmla="*/ 215 h 897"/>
                <a:gd name="T20" fmla="*/ 56 w 288"/>
                <a:gd name="T21" fmla="*/ 752 h 897"/>
                <a:gd name="T22" fmla="*/ 42 w 288"/>
                <a:gd name="T23" fmla="*/ 839 h 897"/>
                <a:gd name="T24" fmla="*/ 28 w 288"/>
                <a:gd name="T25" fmla="*/ 865 h 897"/>
                <a:gd name="T26" fmla="*/ 1 w 288"/>
                <a:gd name="T27" fmla="*/ 897 h 897"/>
                <a:gd name="T28" fmla="*/ 285 w 288"/>
                <a:gd name="T29" fmla="*/ 897 h 897"/>
                <a:gd name="T30" fmla="*/ 258 w 288"/>
                <a:gd name="T31" fmla="*/ 865 h 897"/>
                <a:gd name="T32" fmla="*/ 243 w 288"/>
                <a:gd name="T33" fmla="*/ 838 h 897"/>
                <a:gd name="T34" fmla="*/ 231 w 288"/>
                <a:gd name="T35" fmla="*/ 759 h 897"/>
                <a:gd name="T36" fmla="*/ 231 w 288"/>
                <a:gd name="T37" fmla="*/ 218 h 897"/>
                <a:gd name="T38" fmla="*/ 232 w 288"/>
                <a:gd name="T39" fmla="*/ 166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897">
                  <a:moveTo>
                    <a:pt x="232" y="166"/>
                  </a:moveTo>
                  <a:lnTo>
                    <a:pt x="232" y="166"/>
                  </a:lnTo>
                  <a:cubicBezTo>
                    <a:pt x="232" y="106"/>
                    <a:pt x="233" y="89"/>
                    <a:pt x="241" y="65"/>
                  </a:cubicBezTo>
                  <a:cubicBezTo>
                    <a:pt x="244" y="55"/>
                    <a:pt x="248" y="46"/>
                    <a:pt x="254" y="37"/>
                  </a:cubicBezTo>
                  <a:cubicBezTo>
                    <a:pt x="263" y="22"/>
                    <a:pt x="270" y="14"/>
                    <a:pt x="288" y="0"/>
                  </a:cubicBezTo>
                  <a:lnTo>
                    <a:pt x="0" y="0"/>
                  </a:lnTo>
                  <a:cubicBezTo>
                    <a:pt x="18" y="16"/>
                    <a:pt x="24" y="22"/>
                    <a:pt x="33" y="35"/>
                  </a:cubicBezTo>
                  <a:cubicBezTo>
                    <a:pt x="39" y="44"/>
                    <a:pt x="44" y="54"/>
                    <a:pt x="47" y="64"/>
                  </a:cubicBezTo>
                  <a:cubicBezTo>
                    <a:pt x="53" y="86"/>
                    <a:pt x="56" y="108"/>
                    <a:pt x="56" y="161"/>
                  </a:cubicBezTo>
                  <a:cubicBezTo>
                    <a:pt x="56" y="188"/>
                    <a:pt x="56" y="206"/>
                    <a:pt x="56" y="215"/>
                  </a:cubicBezTo>
                  <a:lnTo>
                    <a:pt x="56" y="752"/>
                  </a:lnTo>
                  <a:cubicBezTo>
                    <a:pt x="56" y="784"/>
                    <a:pt x="51" y="817"/>
                    <a:pt x="42" y="839"/>
                  </a:cubicBezTo>
                  <a:cubicBezTo>
                    <a:pt x="39" y="848"/>
                    <a:pt x="34" y="857"/>
                    <a:pt x="28" y="865"/>
                  </a:cubicBezTo>
                  <a:cubicBezTo>
                    <a:pt x="21" y="875"/>
                    <a:pt x="16" y="880"/>
                    <a:pt x="1" y="897"/>
                  </a:cubicBezTo>
                  <a:lnTo>
                    <a:pt x="285" y="897"/>
                  </a:lnTo>
                  <a:cubicBezTo>
                    <a:pt x="271" y="885"/>
                    <a:pt x="266" y="879"/>
                    <a:pt x="258" y="865"/>
                  </a:cubicBezTo>
                  <a:cubicBezTo>
                    <a:pt x="252" y="856"/>
                    <a:pt x="247" y="847"/>
                    <a:pt x="243" y="838"/>
                  </a:cubicBezTo>
                  <a:cubicBezTo>
                    <a:pt x="236" y="817"/>
                    <a:pt x="231" y="787"/>
                    <a:pt x="231" y="759"/>
                  </a:cubicBezTo>
                  <a:lnTo>
                    <a:pt x="231" y="218"/>
                  </a:lnTo>
                  <a:lnTo>
                    <a:pt x="232" y="1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0CF24BF3-852E-497F-922A-8CFA13A12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1" y="197"/>
              <a:ext cx="77" cy="80"/>
            </a:xfrm>
            <a:custGeom>
              <a:avLst/>
              <a:gdLst>
                <a:gd name="T0" fmla="*/ 810 w 869"/>
                <a:gd name="T1" fmla="*/ 165 h 897"/>
                <a:gd name="T2" fmla="*/ 810 w 869"/>
                <a:gd name="T3" fmla="*/ 165 h 897"/>
                <a:gd name="T4" fmla="*/ 819 w 869"/>
                <a:gd name="T5" fmla="*/ 70 h 897"/>
                <a:gd name="T6" fmla="*/ 834 w 869"/>
                <a:gd name="T7" fmla="*/ 37 h 897"/>
                <a:gd name="T8" fmla="*/ 869 w 869"/>
                <a:gd name="T9" fmla="*/ 0 h 897"/>
                <a:gd name="T10" fmla="*/ 576 w 869"/>
                <a:gd name="T11" fmla="*/ 0 h 897"/>
                <a:gd name="T12" fmla="*/ 609 w 869"/>
                <a:gd name="T13" fmla="*/ 36 h 897"/>
                <a:gd name="T14" fmla="*/ 624 w 869"/>
                <a:gd name="T15" fmla="*/ 67 h 897"/>
                <a:gd name="T16" fmla="*/ 634 w 869"/>
                <a:gd name="T17" fmla="*/ 162 h 897"/>
                <a:gd name="T18" fmla="*/ 634 w 869"/>
                <a:gd name="T19" fmla="*/ 379 h 897"/>
                <a:gd name="T20" fmla="*/ 232 w 869"/>
                <a:gd name="T21" fmla="*/ 379 h 897"/>
                <a:gd name="T22" fmla="*/ 232 w 869"/>
                <a:gd name="T23" fmla="*/ 216 h 897"/>
                <a:gd name="T24" fmla="*/ 234 w 869"/>
                <a:gd name="T25" fmla="*/ 109 h 897"/>
                <a:gd name="T26" fmla="*/ 241 w 869"/>
                <a:gd name="T27" fmla="*/ 70 h 897"/>
                <a:gd name="T28" fmla="*/ 278 w 869"/>
                <a:gd name="T29" fmla="*/ 9 h 897"/>
                <a:gd name="T30" fmla="*/ 288 w 869"/>
                <a:gd name="T31" fmla="*/ 0 h 897"/>
                <a:gd name="T32" fmla="*/ 1 w 869"/>
                <a:gd name="T33" fmla="*/ 0 h 897"/>
                <a:gd name="T34" fmla="*/ 30 w 869"/>
                <a:gd name="T35" fmla="*/ 34 h 897"/>
                <a:gd name="T36" fmla="*/ 46 w 869"/>
                <a:gd name="T37" fmla="*/ 64 h 897"/>
                <a:gd name="T38" fmla="*/ 56 w 869"/>
                <a:gd name="T39" fmla="*/ 159 h 897"/>
                <a:gd name="T40" fmla="*/ 57 w 869"/>
                <a:gd name="T41" fmla="*/ 216 h 897"/>
                <a:gd name="T42" fmla="*/ 57 w 869"/>
                <a:gd name="T43" fmla="*/ 707 h 897"/>
                <a:gd name="T44" fmla="*/ 53 w 869"/>
                <a:gd name="T45" fmla="*/ 802 h 897"/>
                <a:gd name="T46" fmla="*/ 44 w 869"/>
                <a:gd name="T47" fmla="*/ 838 h 897"/>
                <a:gd name="T48" fmla="*/ 9 w 869"/>
                <a:gd name="T49" fmla="*/ 888 h 897"/>
                <a:gd name="T50" fmla="*/ 0 w 869"/>
                <a:gd name="T51" fmla="*/ 897 h 897"/>
                <a:gd name="T52" fmla="*/ 284 w 869"/>
                <a:gd name="T53" fmla="*/ 897 h 897"/>
                <a:gd name="T54" fmla="*/ 260 w 869"/>
                <a:gd name="T55" fmla="*/ 867 h 897"/>
                <a:gd name="T56" fmla="*/ 245 w 869"/>
                <a:gd name="T57" fmla="*/ 839 h 897"/>
                <a:gd name="T58" fmla="*/ 232 w 869"/>
                <a:gd name="T59" fmla="*/ 761 h 897"/>
                <a:gd name="T60" fmla="*/ 232 w 869"/>
                <a:gd name="T61" fmla="*/ 707 h 897"/>
                <a:gd name="T62" fmla="*/ 232 w 869"/>
                <a:gd name="T63" fmla="*/ 490 h 897"/>
                <a:gd name="T64" fmla="*/ 634 w 869"/>
                <a:gd name="T65" fmla="*/ 490 h 897"/>
                <a:gd name="T66" fmla="*/ 634 w 869"/>
                <a:gd name="T67" fmla="*/ 709 h 897"/>
                <a:gd name="T68" fmla="*/ 630 w 869"/>
                <a:gd name="T69" fmla="*/ 800 h 897"/>
                <a:gd name="T70" fmla="*/ 620 w 869"/>
                <a:gd name="T71" fmla="*/ 838 h 897"/>
                <a:gd name="T72" fmla="*/ 588 w 869"/>
                <a:gd name="T73" fmla="*/ 885 h 897"/>
                <a:gd name="T74" fmla="*/ 575 w 869"/>
                <a:gd name="T75" fmla="*/ 897 h 897"/>
                <a:gd name="T76" fmla="*/ 862 w 869"/>
                <a:gd name="T77" fmla="*/ 897 h 897"/>
                <a:gd name="T78" fmla="*/ 838 w 869"/>
                <a:gd name="T79" fmla="*/ 869 h 897"/>
                <a:gd name="T80" fmla="*/ 821 w 869"/>
                <a:gd name="T81" fmla="*/ 839 h 897"/>
                <a:gd name="T82" fmla="*/ 810 w 869"/>
                <a:gd name="T83" fmla="*/ 758 h 897"/>
                <a:gd name="T84" fmla="*/ 809 w 869"/>
                <a:gd name="T85" fmla="*/ 712 h 897"/>
                <a:gd name="T86" fmla="*/ 810 w 869"/>
                <a:gd name="T87" fmla="*/ 218 h 897"/>
                <a:gd name="T88" fmla="*/ 810 w 869"/>
                <a:gd name="T89" fmla="*/ 16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9" h="897">
                  <a:moveTo>
                    <a:pt x="810" y="165"/>
                  </a:moveTo>
                  <a:lnTo>
                    <a:pt x="810" y="165"/>
                  </a:lnTo>
                  <a:cubicBezTo>
                    <a:pt x="810" y="125"/>
                    <a:pt x="813" y="95"/>
                    <a:pt x="819" y="70"/>
                  </a:cubicBezTo>
                  <a:cubicBezTo>
                    <a:pt x="823" y="59"/>
                    <a:pt x="828" y="48"/>
                    <a:pt x="834" y="37"/>
                  </a:cubicBezTo>
                  <a:cubicBezTo>
                    <a:pt x="843" y="22"/>
                    <a:pt x="850" y="14"/>
                    <a:pt x="869" y="0"/>
                  </a:cubicBezTo>
                  <a:lnTo>
                    <a:pt x="576" y="0"/>
                  </a:lnTo>
                  <a:cubicBezTo>
                    <a:pt x="593" y="14"/>
                    <a:pt x="599" y="20"/>
                    <a:pt x="609" y="36"/>
                  </a:cubicBezTo>
                  <a:cubicBezTo>
                    <a:pt x="616" y="46"/>
                    <a:pt x="621" y="57"/>
                    <a:pt x="624" y="67"/>
                  </a:cubicBezTo>
                  <a:cubicBezTo>
                    <a:pt x="631" y="88"/>
                    <a:pt x="634" y="115"/>
                    <a:pt x="634" y="162"/>
                  </a:cubicBezTo>
                  <a:lnTo>
                    <a:pt x="634" y="379"/>
                  </a:lnTo>
                  <a:lnTo>
                    <a:pt x="232" y="379"/>
                  </a:lnTo>
                  <a:lnTo>
                    <a:pt x="232" y="216"/>
                  </a:lnTo>
                  <a:cubicBezTo>
                    <a:pt x="232" y="166"/>
                    <a:pt x="232" y="134"/>
                    <a:pt x="234" y="109"/>
                  </a:cubicBezTo>
                  <a:cubicBezTo>
                    <a:pt x="235" y="95"/>
                    <a:pt x="238" y="82"/>
                    <a:pt x="241" y="70"/>
                  </a:cubicBezTo>
                  <a:cubicBezTo>
                    <a:pt x="247" y="51"/>
                    <a:pt x="264" y="24"/>
                    <a:pt x="278" y="9"/>
                  </a:cubicBezTo>
                  <a:cubicBezTo>
                    <a:pt x="280" y="7"/>
                    <a:pt x="284" y="4"/>
                    <a:pt x="288" y="0"/>
                  </a:cubicBezTo>
                  <a:lnTo>
                    <a:pt x="1" y="0"/>
                  </a:lnTo>
                  <a:cubicBezTo>
                    <a:pt x="18" y="17"/>
                    <a:pt x="23" y="23"/>
                    <a:pt x="30" y="34"/>
                  </a:cubicBezTo>
                  <a:cubicBezTo>
                    <a:pt x="37" y="43"/>
                    <a:pt x="42" y="53"/>
                    <a:pt x="46" y="64"/>
                  </a:cubicBezTo>
                  <a:cubicBezTo>
                    <a:pt x="53" y="87"/>
                    <a:pt x="55" y="100"/>
                    <a:pt x="56" y="159"/>
                  </a:cubicBezTo>
                  <a:lnTo>
                    <a:pt x="57" y="216"/>
                  </a:lnTo>
                  <a:lnTo>
                    <a:pt x="57" y="707"/>
                  </a:lnTo>
                  <a:cubicBezTo>
                    <a:pt x="57" y="757"/>
                    <a:pt x="56" y="779"/>
                    <a:pt x="53" y="802"/>
                  </a:cubicBezTo>
                  <a:cubicBezTo>
                    <a:pt x="51" y="814"/>
                    <a:pt x="48" y="825"/>
                    <a:pt x="44" y="838"/>
                  </a:cubicBezTo>
                  <a:cubicBezTo>
                    <a:pt x="37" y="857"/>
                    <a:pt x="26" y="872"/>
                    <a:pt x="9" y="888"/>
                  </a:cubicBezTo>
                  <a:cubicBezTo>
                    <a:pt x="7" y="890"/>
                    <a:pt x="4" y="893"/>
                    <a:pt x="0" y="897"/>
                  </a:cubicBezTo>
                  <a:lnTo>
                    <a:pt x="284" y="897"/>
                  </a:lnTo>
                  <a:cubicBezTo>
                    <a:pt x="271" y="884"/>
                    <a:pt x="267" y="878"/>
                    <a:pt x="260" y="867"/>
                  </a:cubicBezTo>
                  <a:cubicBezTo>
                    <a:pt x="254" y="859"/>
                    <a:pt x="249" y="849"/>
                    <a:pt x="245" y="839"/>
                  </a:cubicBezTo>
                  <a:cubicBezTo>
                    <a:pt x="236" y="815"/>
                    <a:pt x="233" y="799"/>
                    <a:pt x="232" y="761"/>
                  </a:cubicBezTo>
                  <a:cubicBezTo>
                    <a:pt x="232" y="741"/>
                    <a:pt x="232" y="724"/>
                    <a:pt x="232" y="707"/>
                  </a:cubicBezTo>
                  <a:lnTo>
                    <a:pt x="232" y="490"/>
                  </a:lnTo>
                  <a:lnTo>
                    <a:pt x="634" y="490"/>
                  </a:lnTo>
                  <a:lnTo>
                    <a:pt x="634" y="709"/>
                  </a:lnTo>
                  <a:cubicBezTo>
                    <a:pt x="634" y="757"/>
                    <a:pt x="633" y="775"/>
                    <a:pt x="630" y="800"/>
                  </a:cubicBezTo>
                  <a:cubicBezTo>
                    <a:pt x="628" y="813"/>
                    <a:pt x="625" y="826"/>
                    <a:pt x="620" y="838"/>
                  </a:cubicBezTo>
                  <a:cubicBezTo>
                    <a:pt x="613" y="855"/>
                    <a:pt x="603" y="871"/>
                    <a:pt x="588" y="885"/>
                  </a:cubicBezTo>
                  <a:cubicBezTo>
                    <a:pt x="585" y="888"/>
                    <a:pt x="581" y="892"/>
                    <a:pt x="575" y="897"/>
                  </a:cubicBezTo>
                  <a:lnTo>
                    <a:pt x="862" y="897"/>
                  </a:lnTo>
                  <a:cubicBezTo>
                    <a:pt x="850" y="885"/>
                    <a:pt x="846" y="880"/>
                    <a:pt x="838" y="869"/>
                  </a:cubicBezTo>
                  <a:cubicBezTo>
                    <a:pt x="831" y="859"/>
                    <a:pt x="825" y="849"/>
                    <a:pt x="821" y="839"/>
                  </a:cubicBezTo>
                  <a:cubicBezTo>
                    <a:pt x="813" y="818"/>
                    <a:pt x="811" y="803"/>
                    <a:pt x="810" y="758"/>
                  </a:cubicBezTo>
                  <a:cubicBezTo>
                    <a:pt x="809" y="732"/>
                    <a:pt x="809" y="717"/>
                    <a:pt x="809" y="712"/>
                  </a:cubicBezTo>
                  <a:lnTo>
                    <a:pt x="810" y="218"/>
                  </a:lnTo>
                  <a:lnTo>
                    <a:pt x="810" y="1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056438F-B7BB-4821-86E8-0E21E4217B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2" y="197"/>
              <a:ext cx="73" cy="80"/>
            </a:xfrm>
            <a:custGeom>
              <a:avLst/>
              <a:gdLst>
                <a:gd name="T0" fmla="*/ 408 w 822"/>
                <a:gd name="T1" fmla="*/ 395 h 897"/>
                <a:gd name="T2" fmla="*/ 408 w 822"/>
                <a:gd name="T3" fmla="*/ 395 h 897"/>
                <a:gd name="T4" fmla="*/ 295 w 822"/>
                <a:gd name="T5" fmla="*/ 431 h 897"/>
                <a:gd name="T6" fmla="*/ 248 w 822"/>
                <a:gd name="T7" fmla="*/ 435 h 897"/>
                <a:gd name="T8" fmla="*/ 233 w 822"/>
                <a:gd name="T9" fmla="*/ 435 h 897"/>
                <a:gd name="T10" fmla="*/ 233 w 822"/>
                <a:gd name="T11" fmla="*/ 103 h 897"/>
                <a:gd name="T12" fmla="*/ 257 w 822"/>
                <a:gd name="T13" fmla="*/ 102 h 897"/>
                <a:gd name="T14" fmla="*/ 378 w 822"/>
                <a:gd name="T15" fmla="*/ 117 h 897"/>
                <a:gd name="T16" fmla="*/ 439 w 822"/>
                <a:gd name="T17" fmla="*/ 149 h 897"/>
                <a:gd name="T18" fmla="*/ 485 w 822"/>
                <a:gd name="T19" fmla="*/ 260 h 897"/>
                <a:gd name="T20" fmla="*/ 450 w 822"/>
                <a:gd name="T21" fmla="*/ 361 h 897"/>
                <a:gd name="T22" fmla="*/ 408 w 822"/>
                <a:gd name="T23" fmla="*/ 395 h 897"/>
                <a:gd name="T24" fmla="*/ 408 w 822"/>
                <a:gd name="T25" fmla="*/ 395 h 897"/>
                <a:gd name="T26" fmla="*/ 750 w 822"/>
                <a:gd name="T27" fmla="*/ 835 h 897"/>
                <a:gd name="T28" fmla="*/ 750 w 822"/>
                <a:gd name="T29" fmla="*/ 835 h 897"/>
                <a:gd name="T30" fmla="*/ 649 w 822"/>
                <a:gd name="T31" fmla="*/ 730 h 897"/>
                <a:gd name="T32" fmla="*/ 583 w 822"/>
                <a:gd name="T33" fmla="*/ 657 h 897"/>
                <a:gd name="T34" fmla="*/ 444 w 822"/>
                <a:gd name="T35" fmla="*/ 493 h 897"/>
                <a:gd name="T36" fmla="*/ 484 w 822"/>
                <a:gd name="T37" fmla="*/ 480 h 897"/>
                <a:gd name="T38" fmla="*/ 594 w 822"/>
                <a:gd name="T39" fmla="*/ 416 h 897"/>
                <a:gd name="T40" fmla="*/ 665 w 822"/>
                <a:gd name="T41" fmla="*/ 313 h 897"/>
                <a:gd name="T42" fmla="*/ 676 w 822"/>
                <a:gd name="T43" fmla="*/ 244 h 897"/>
                <a:gd name="T44" fmla="*/ 615 w 822"/>
                <a:gd name="T45" fmla="*/ 97 h 897"/>
                <a:gd name="T46" fmla="*/ 470 w 822"/>
                <a:gd name="T47" fmla="*/ 16 h 897"/>
                <a:gd name="T48" fmla="*/ 316 w 822"/>
                <a:gd name="T49" fmla="*/ 1 h 897"/>
                <a:gd name="T50" fmla="*/ 233 w 822"/>
                <a:gd name="T51" fmla="*/ 0 h 897"/>
                <a:gd name="T52" fmla="*/ 2 w 822"/>
                <a:gd name="T53" fmla="*/ 0 h 897"/>
                <a:gd name="T54" fmla="*/ 32 w 822"/>
                <a:gd name="T55" fmla="*/ 33 h 897"/>
                <a:gd name="T56" fmla="*/ 47 w 822"/>
                <a:gd name="T57" fmla="*/ 66 h 897"/>
                <a:gd name="T58" fmla="*/ 56 w 822"/>
                <a:gd name="T59" fmla="*/ 162 h 897"/>
                <a:gd name="T60" fmla="*/ 56 w 822"/>
                <a:gd name="T61" fmla="*/ 750 h 897"/>
                <a:gd name="T62" fmla="*/ 46 w 822"/>
                <a:gd name="T63" fmla="*/ 837 h 897"/>
                <a:gd name="T64" fmla="*/ 31 w 822"/>
                <a:gd name="T65" fmla="*/ 865 h 897"/>
                <a:gd name="T66" fmla="*/ 0 w 822"/>
                <a:gd name="T67" fmla="*/ 897 h 897"/>
                <a:gd name="T68" fmla="*/ 285 w 822"/>
                <a:gd name="T69" fmla="*/ 897 h 897"/>
                <a:gd name="T70" fmla="*/ 261 w 822"/>
                <a:gd name="T71" fmla="*/ 867 h 897"/>
                <a:gd name="T72" fmla="*/ 245 w 822"/>
                <a:gd name="T73" fmla="*/ 840 h 897"/>
                <a:gd name="T74" fmla="*/ 234 w 822"/>
                <a:gd name="T75" fmla="*/ 757 h 897"/>
                <a:gd name="T76" fmla="*/ 233 w 822"/>
                <a:gd name="T77" fmla="*/ 712 h 897"/>
                <a:gd name="T78" fmla="*/ 233 w 822"/>
                <a:gd name="T79" fmla="*/ 510 h 897"/>
                <a:gd name="T80" fmla="*/ 400 w 822"/>
                <a:gd name="T81" fmla="*/ 710 h 897"/>
                <a:gd name="T82" fmla="*/ 437 w 822"/>
                <a:gd name="T83" fmla="*/ 753 h 897"/>
                <a:gd name="T84" fmla="*/ 481 w 822"/>
                <a:gd name="T85" fmla="*/ 801 h 897"/>
                <a:gd name="T86" fmla="*/ 573 w 822"/>
                <a:gd name="T87" fmla="*/ 875 h 897"/>
                <a:gd name="T88" fmla="*/ 662 w 822"/>
                <a:gd name="T89" fmla="*/ 896 h 897"/>
                <a:gd name="T90" fmla="*/ 709 w 822"/>
                <a:gd name="T91" fmla="*/ 897 h 897"/>
                <a:gd name="T92" fmla="*/ 822 w 822"/>
                <a:gd name="T93" fmla="*/ 897 h 897"/>
                <a:gd name="T94" fmla="*/ 789 w 822"/>
                <a:gd name="T95" fmla="*/ 870 h 897"/>
                <a:gd name="T96" fmla="*/ 750 w 822"/>
                <a:gd name="T97" fmla="*/ 83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2" h="897">
                  <a:moveTo>
                    <a:pt x="408" y="395"/>
                  </a:moveTo>
                  <a:lnTo>
                    <a:pt x="408" y="395"/>
                  </a:lnTo>
                  <a:cubicBezTo>
                    <a:pt x="376" y="413"/>
                    <a:pt x="343" y="424"/>
                    <a:pt x="295" y="431"/>
                  </a:cubicBezTo>
                  <a:cubicBezTo>
                    <a:pt x="277" y="434"/>
                    <a:pt x="261" y="435"/>
                    <a:pt x="248" y="435"/>
                  </a:cubicBezTo>
                  <a:cubicBezTo>
                    <a:pt x="243" y="435"/>
                    <a:pt x="240" y="435"/>
                    <a:pt x="233" y="435"/>
                  </a:cubicBezTo>
                  <a:lnTo>
                    <a:pt x="233" y="103"/>
                  </a:lnTo>
                  <a:cubicBezTo>
                    <a:pt x="245" y="102"/>
                    <a:pt x="249" y="102"/>
                    <a:pt x="257" y="102"/>
                  </a:cubicBezTo>
                  <a:cubicBezTo>
                    <a:pt x="301" y="102"/>
                    <a:pt x="344" y="107"/>
                    <a:pt x="378" y="117"/>
                  </a:cubicBezTo>
                  <a:cubicBezTo>
                    <a:pt x="400" y="123"/>
                    <a:pt x="421" y="135"/>
                    <a:pt x="439" y="149"/>
                  </a:cubicBezTo>
                  <a:cubicBezTo>
                    <a:pt x="469" y="175"/>
                    <a:pt x="485" y="213"/>
                    <a:pt x="485" y="260"/>
                  </a:cubicBezTo>
                  <a:cubicBezTo>
                    <a:pt x="485" y="300"/>
                    <a:pt x="473" y="335"/>
                    <a:pt x="450" y="361"/>
                  </a:cubicBezTo>
                  <a:cubicBezTo>
                    <a:pt x="439" y="373"/>
                    <a:pt x="425" y="385"/>
                    <a:pt x="408" y="395"/>
                  </a:cubicBezTo>
                  <a:lnTo>
                    <a:pt x="408" y="395"/>
                  </a:lnTo>
                  <a:close/>
                  <a:moveTo>
                    <a:pt x="750" y="835"/>
                  </a:moveTo>
                  <a:lnTo>
                    <a:pt x="750" y="835"/>
                  </a:lnTo>
                  <a:cubicBezTo>
                    <a:pt x="719" y="804"/>
                    <a:pt x="691" y="776"/>
                    <a:pt x="649" y="730"/>
                  </a:cubicBezTo>
                  <a:cubicBezTo>
                    <a:pt x="622" y="702"/>
                    <a:pt x="600" y="677"/>
                    <a:pt x="583" y="657"/>
                  </a:cubicBezTo>
                  <a:lnTo>
                    <a:pt x="444" y="493"/>
                  </a:lnTo>
                  <a:cubicBezTo>
                    <a:pt x="461" y="488"/>
                    <a:pt x="468" y="486"/>
                    <a:pt x="484" y="480"/>
                  </a:cubicBezTo>
                  <a:cubicBezTo>
                    <a:pt x="529" y="462"/>
                    <a:pt x="563" y="442"/>
                    <a:pt x="594" y="416"/>
                  </a:cubicBezTo>
                  <a:cubicBezTo>
                    <a:pt x="630" y="386"/>
                    <a:pt x="652" y="354"/>
                    <a:pt x="665" y="313"/>
                  </a:cubicBezTo>
                  <a:cubicBezTo>
                    <a:pt x="673" y="291"/>
                    <a:pt x="676" y="267"/>
                    <a:pt x="676" y="244"/>
                  </a:cubicBezTo>
                  <a:cubicBezTo>
                    <a:pt x="676" y="189"/>
                    <a:pt x="656" y="139"/>
                    <a:pt x="615" y="97"/>
                  </a:cubicBezTo>
                  <a:cubicBezTo>
                    <a:pt x="579" y="58"/>
                    <a:pt x="527" y="30"/>
                    <a:pt x="470" y="16"/>
                  </a:cubicBezTo>
                  <a:cubicBezTo>
                    <a:pt x="429" y="7"/>
                    <a:pt x="388" y="2"/>
                    <a:pt x="316" y="1"/>
                  </a:cubicBezTo>
                  <a:cubicBezTo>
                    <a:pt x="289" y="0"/>
                    <a:pt x="262" y="0"/>
                    <a:pt x="233" y="0"/>
                  </a:cubicBezTo>
                  <a:lnTo>
                    <a:pt x="2" y="0"/>
                  </a:lnTo>
                  <a:cubicBezTo>
                    <a:pt x="17" y="14"/>
                    <a:pt x="23" y="20"/>
                    <a:pt x="32" y="33"/>
                  </a:cubicBezTo>
                  <a:cubicBezTo>
                    <a:pt x="38" y="44"/>
                    <a:pt x="44" y="55"/>
                    <a:pt x="47" y="66"/>
                  </a:cubicBezTo>
                  <a:cubicBezTo>
                    <a:pt x="53" y="86"/>
                    <a:pt x="56" y="114"/>
                    <a:pt x="56" y="162"/>
                  </a:cubicBezTo>
                  <a:lnTo>
                    <a:pt x="56" y="750"/>
                  </a:lnTo>
                  <a:cubicBezTo>
                    <a:pt x="56" y="793"/>
                    <a:pt x="53" y="817"/>
                    <a:pt x="46" y="837"/>
                  </a:cubicBezTo>
                  <a:cubicBezTo>
                    <a:pt x="42" y="847"/>
                    <a:pt x="37" y="857"/>
                    <a:pt x="31" y="865"/>
                  </a:cubicBezTo>
                  <a:cubicBezTo>
                    <a:pt x="22" y="876"/>
                    <a:pt x="17" y="882"/>
                    <a:pt x="0" y="897"/>
                  </a:cubicBezTo>
                  <a:lnTo>
                    <a:pt x="285" y="897"/>
                  </a:lnTo>
                  <a:cubicBezTo>
                    <a:pt x="273" y="883"/>
                    <a:pt x="269" y="878"/>
                    <a:pt x="261" y="867"/>
                  </a:cubicBezTo>
                  <a:cubicBezTo>
                    <a:pt x="254" y="859"/>
                    <a:pt x="249" y="850"/>
                    <a:pt x="245" y="840"/>
                  </a:cubicBezTo>
                  <a:cubicBezTo>
                    <a:pt x="238" y="820"/>
                    <a:pt x="234" y="799"/>
                    <a:pt x="234" y="757"/>
                  </a:cubicBezTo>
                  <a:cubicBezTo>
                    <a:pt x="234" y="744"/>
                    <a:pt x="233" y="729"/>
                    <a:pt x="233" y="712"/>
                  </a:cubicBezTo>
                  <a:lnTo>
                    <a:pt x="233" y="510"/>
                  </a:lnTo>
                  <a:lnTo>
                    <a:pt x="400" y="710"/>
                  </a:lnTo>
                  <a:cubicBezTo>
                    <a:pt x="407" y="719"/>
                    <a:pt x="420" y="734"/>
                    <a:pt x="437" y="753"/>
                  </a:cubicBezTo>
                  <a:cubicBezTo>
                    <a:pt x="456" y="775"/>
                    <a:pt x="471" y="791"/>
                    <a:pt x="481" y="801"/>
                  </a:cubicBezTo>
                  <a:cubicBezTo>
                    <a:pt x="513" y="835"/>
                    <a:pt x="543" y="859"/>
                    <a:pt x="573" y="875"/>
                  </a:cubicBezTo>
                  <a:cubicBezTo>
                    <a:pt x="599" y="889"/>
                    <a:pt x="624" y="895"/>
                    <a:pt x="662" y="896"/>
                  </a:cubicBezTo>
                  <a:cubicBezTo>
                    <a:pt x="677" y="897"/>
                    <a:pt x="693" y="897"/>
                    <a:pt x="709" y="897"/>
                  </a:cubicBezTo>
                  <a:lnTo>
                    <a:pt x="822" y="897"/>
                  </a:lnTo>
                  <a:cubicBezTo>
                    <a:pt x="807" y="885"/>
                    <a:pt x="800" y="880"/>
                    <a:pt x="789" y="870"/>
                  </a:cubicBezTo>
                  <a:cubicBezTo>
                    <a:pt x="777" y="859"/>
                    <a:pt x="764" y="848"/>
                    <a:pt x="750" y="8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780C951-A02A-4E5E-A235-A334C27C12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" y="195"/>
              <a:ext cx="68" cy="84"/>
            </a:xfrm>
            <a:custGeom>
              <a:avLst/>
              <a:gdLst>
                <a:gd name="T0" fmla="*/ 668 w 765"/>
                <a:gd name="T1" fmla="*/ 790 h 944"/>
                <a:gd name="T2" fmla="*/ 668 w 765"/>
                <a:gd name="T3" fmla="*/ 790 h 944"/>
                <a:gd name="T4" fmla="*/ 512 w 765"/>
                <a:gd name="T5" fmla="*/ 823 h 944"/>
                <a:gd name="T6" fmla="*/ 281 w 765"/>
                <a:gd name="T7" fmla="*/ 727 h 944"/>
                <a:gd name="T8" fmla="*/ 191 w 765"/>
                <a:gd name="T9" fmla="*/ 478 h 944"/>
                <a:gd name="T10" fmla="*/ 272 w 765"/>
                <a:gd name="T11" fmla="*/ 236 h 944"/>
                <a:gd name="T12" fmla="*/ 354 w 765"/>
                <a:gd name="T13" fmla="*/ 170 h 944"/>
                <a:gd name="T14" fmla="*/ 527 w 765"/>
                <a:gd name="T15" fmla="*/ 126 h 944"/>
                <a:gd name="T16" fmla="*/ 688 w 765"/>
                <a:gd name="T17" fmla="*/ 159 h 944"/>
                <a:gd name="T18" fmla="*/ 762 w 765"/>
                <a:gd name="T19" fmla="*/ 199 h 944"/>
                <a:gd name="T20" fmla="*/ 762 w 765"/>
                <a:gd name="T21" fmla="*/ 31 h 944"/>
                <a:gd name="T22" fmla="*/ 708 w 765"/>
                <a:gd name="T23" fmla="*/ 16 h 944"/>
                <a:gd name="T24" fmla="*/ 550 w 765"/>
                <a:gd name="T25" fmla="*/ 0 h 944"/>
                <a:gd name="T26" fmla="*/ 294 w 765"/>
                <a:gd name="T27" fmla="*/ 48 h 944"/>
                <a:gd name="T28" fmla="*/ 171 w 765"/>
                <a:gd name="T29" fmla="*/ 121 h 944"/>
                <a:gd name="T30" fmla="*/ 0 w 765"/>
                <a:gd name="T31" fmla="*/ 488 h 944"/>
                <a:gd name="T32" fmla="*/ 164 w 765"/>
                <a:gd name="T33" fmla="*/ 840 h 944"/>
                <a:gd name="T34" fmla="*/ 499 w 765"/>
                <a:gd name="T35" fmla="*/ 944 h 944"/>
                <a:gd name="T36" fmla="*/ 751 w 765"/>
                <a:gd name="T37" fmla="*/ 904 h 944"/>
                <a:gd name="T38" fmla="*/ 765 w 765"/>
                <a:gd name="T39" fmla="*/ 899 h 944"/>
                <a:gd name="T40" fmla="*/ 765 w 765"/>
                <a:gd name="T41" fmla="*/ 736 h 944"/>
                <a:gd name="T42" fmla="*/ 724 w 765"/>
                <a:gd name="T43" fmla="*/ 763 h 944"/>
                <a:gd name="T44" fmla="*/ 668 w 765"/>
                <a:gd name="T45" fmla="*/ 79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5" h="944">
                  <a:moveTo>
                    <a:pt x="668" y="790"/>
                  </a:moveTo>
                  <a:lnTo>
                    <a:pt x="668" y="790"/>
                  </a:lnTo>
                  <a:cubicBezTo>
                    <a:pt x="614" y="813"/>
                    <a:pt x="565" y="823"/>
                    <a:pt x="512" y="823"/>
                  </a:cubicBezTo>
                  <a:cubicBezTo>
                    <a:pt x="419" y="823"/>
                    <a:pt x="340" y="790"/>
                    <a:pt x="281" y="727"/>
                  </a:cubicBezTo>
                  <a:cubicBezTo>
                    <a:pt x="222" y="664"/>
                    <a:pt x="191" y="577"/>
                    <a:pt x="191" y="478"/>
                  </a:cubicBezTo>
                  <a:cubicBezTo>
                    <a:pt x="191" y="384"/>
                    <a:pt x="220" y="297"/>
                    <a:pt x="272" y="236"/>
                  </a:cubicBezTo>
                  <a:cubicBezTo>
                    <a:pt x="295" y="210"/>
                    <a:pt x="322" y="187"/>
                    <a:pt x="354" y="170"/>
                  </a:cubicBezTo>
                  <a:cubicBezTo>
                    <a:pt x="404" y="141"/>
                    <a:pt x="463" y="126"/>
                    <a:pt x="527" y="126"/>
                  </a:cubicBezTo>
                  <a:cubicBezTo>
                    <a:pt x="582" y="126"/>
                    <a:pt x="635" y="137"/>
                    <a:pt x="688" y="159"/>
                  </a:cubicBezTo>
                  <a:cubicBezTo>
                    <a:pt x="722" y="172"/>
                    <a:pt x="734" y="179"/>
                    <a:pt x="762" y="199"/>
                  </a:cubicBezTo>
                  <a:lnTo>
                    <a:pt x="762" y="31"/>
                  </a:lnTo>
                  <a:cubicBezTo>
                    <a:pt x="740" y="24"/>
                    <a:pt x="731" y="21"/>
                    <a:pt x="708" y="16"/>
                  </a:cubicBezTo>
                  <a:cubicBezTo>
                    <a:pt x="656" y="5"/>
                    <a:pt x="606" y="0"/>
                    <a:pt x="550" y="0"/>
                  </a:cubicBezTo>
                  <a:cubicBezTo>
                    <a:pt x="453" y="0"/>
                    <a:pt x="370" y="16"/>
                    <a:pt x="294" y="48"/>
                  </a:cubicBezTo>
                  <a:cubicBezTo>
                    <a:pt x="249" y="67"/>
                    <a:pt x="207" y="91"/>
                    <a:pt x="171" y="121"/>
                  </a:cubicBezTo>
                  <a:cubicBezTo>
                    <a:pt x="60" y="210"/>
                    <a:pt x="0" y="339"/>
                    <a:pt x="0" y="488"/>
                  </a:cubicBezTo>
                  <a:cubicBezTo>
                    <a:pt x="0" y="632"/>
                    <a:pt x="58" y="756"/>
                    <a:pt x="164" y="840"/>
                  </a:cubicBezTo>
                  <a:cubicBezTo>
                    <a:pt x="251" y="909"/>
                    <a:pt x="364" y="944"/>
                    <a:pt x="499" y="944"/>
                  </a:cubicBezTo>
                  <a:cubicBezTo>
                    <a:pt x="583" y="944"/>
                    <a:pt x="662" y="931"/>
                    <a:pt x="751" y="904"/>
                  </a:cubicBezTo>
                  <a:cubicBezTo>
                    <a:pt x="754" y="903"/>
                    <a:pt x="759" y="901"/>
                    <a:pt x="765" y="899"/>
                  </a:cubicBezTo>
                  <a:lnTo>
                    <a:pt x="765" y="736"/>
                  </a:lnTo>
                  <a:cubicBezTo>
                    <a:pt x="744" y="750"/>
                    <a:pt x="736" y="755"/>
                    <a:pt x="724" y="763"/>
                  </a:cubicBezTo>
                  <a:cubicBezTo>
                    <a:pt x="706" y="773"/>
                    <a:pt x="688" y="782"/>
                    <a:pt x="668" y="7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DB9A6084-650E-4900-8E17-4B39F7A20D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" y="197"/>
              <a:ext cx="78" cy="83"/>
            </a:xfrm>
            <a:custGeom>
              <a:avLst/>
              <a:gdLst>
                <a:gd name="T0" fmla="*/ 631 w 885"/>
                <a:gd name="T1" fmla="*/ 34 h 927"/>
                <a:gd name="T2" fmla="*/ 631 w 885"/>
                <a:gd name="T3" fmla="*/ 34 h 927"/>
                <a:gd name="T4" fmla="*/ 644 w 885"/>
                <a:gd name="T5" fmla="*/ 65 h 927"/>
                <a:gd name="T6" fmla="*/ 652 w 885"/>
                <a:gd name="T7" fmla="*/ 159 h 927"/>
                <a:gd name="T8" fmla="*/ 652 w 885"/>
                <a:gd name="T9" fmla="*/ 500 h 927"/>
                <a:gd name="T10" fmla="*/ 645 w 885"/>
                <a:gd name="T11" fmla="*/ 652 h 927"/>
                <a:gd name="T12" fmla="*/ 621 w 885"/>
                <a:gd name="T13" fmla="*/ 718 h 927"/>
                <a:gd name="T14" fmla="*/ 511 w 885"/>
                <a:gd name="T15" fmla="*/ 795 h 927"/>
                <a:gd name="T16" fmla="*/ 448 w 885"/>
                <a:gd name="T17" fmla="*/ 802 h 927"/>
                <a:gd name="T18" fmla="*/ 272 w 885"/>
                <a:gd name="T19" fmla="*/ 726 h 927"/>
                <a:gd name="T20" fmla="*/ 240 w 885"/>
                <a:gd name="T21" fmla="*/ 562 h 927"/>
                <a:gd name="T22" fmla="*/ 239 w 885"/>
                <a:gd name="T23" fmla="*/ 488 h 927"/>
                <a:gd name="T24" fmla="*/ 239 w 885"/>
                <a:gd name="T25" fmla="*/ 218 h 927"/>
                <a:gd name="T26" fmla="*/ 241 w 885"/>
                <a:gd name="T27" fmla="*/ 114 h 927"/>
                <a:gd name="T28" fmla="*/ 248 w 885"/>
                <a:gd name="T29" fmla="*/ 73 h 927"/>
                <a:gd name="T30" fmla="*/ 284 w 885"/>
                <a:gd name="T31" fmla="*/ 8 h 927"/>
                <a:gd name="T32" fmla="*/ 291 w 885"/>
                <a:gd name="T33" fmla="*/ 0 h 927"/>
                <a:gd name="T34" fmla="*/ 0 w 885"/>
                <a:gd name="T35" fmla="*/ 0 h 927"/>
                <a:gd name="T36" fmla="*/ 32 w 885"/>
                <a:gd name="T37" fmla="*/ 36 h 927"/>
                <a:gd name="T38" fmla="*/ 45 w 885"/>
                <a:gd name="T39" fmla="*/ 67 h 927"/>
                <a:gd name="T40" fmla="*/ 51 w 885"/>
                <a:gd name="T41" fmla="*/ 109 h 927"/>
                <a:gd name="T42" fmla="*/ 51 w 885"/>
                <a:gd name="T43" fmla="*/ 164 h 927"/>
                <a:gd name="T44" fmla="*/ 52 w 885"/>
                <a:gd name="T45" fmla="*/ 216 h 927"/>
                <a:gd name="T46" fmla="*/ 52 w 885"/>
                <a:gd name="T47" fmla="*/ 473 h 927"/>
                <a:gd name="T48" fmla="*/ 55 w 885"/>
                <a:gd name="T49" fmla="*/ 631 h 927"/>
                <a:gd name="T50" fmla="*/ 118 w 885"/>
                <a:gd name="T51" fmla="*/ 796 h 927"/>
                <a:gd name="T52" fmla="*/ 435 w 885"/>
                <a:gd name="T53" fmla="*/ 927 h 927"/>
                <a:gd name="T54" fmla="*/ 615 w 885"/>
                <a:gd name="T55" fmla="*/ 898 h 927"/>
                <a:gd name="T56" fmla="*/ 748 w 885"/>
                <a:gd name="T57" fmla="*/ 809 h 927"/>
                <a:gd name="T58" fmla="*/ 821 w 885"/>
                <a:gd name="T59" fmla="*/ 635 h 927"/>
                <a:gd name="T60" fmla="*/ 827 w 885"/>
                <a:gd name="T61" fmla="*/ 475 h 927"/>
                <a:gd name="T62" fmla="*/ 827 w 885"/>
                <a:gd name="T63" fmla="*/ 217 h 927"/>
                <a:gd name="T64" fmla="*/ 826 w 885"/>
                <a:gd name="T65" fmla="*/ 165 h 927"/>
                <a:gd name="T66" fmla="*/ 826 w 885"/>
                <a:gd name="T67" fmla="*/ 155 h 927"/>
                <a:gd name="T68" fmla="*/ 834 w 885"/>
                <a:gd name="T69" fmla="*/ 73 h 927"/>
                <a:gd name="T70" fmla="*/ 849 w 885"/>
                <a:gd name="T71" fmla="*/ 37 h 927"/>
                <a:gd name="T72" fmla="*/ 885 w 885"/>
                <a:gd name="T73" fmla="*/ 0 h 927"/>
                <a:gd name="T74" fmla="*/ 599 w 885"/>
                <a:gd name="T75" fmla="*/ 0 h 927"/>
                <a:gd name="T76" fmla="*/ 631 w 885"/>
                <a:gd name="T77" fmla="*/ 34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5" h="927">
                  <a:moveTo>
                    <a:pt x="631" y="34"/>
                  </a:moveTo>
                  <a:lnTo>
                    <a:pt x="631" y="34"/>
                  </a:lnTo>
                  <a:cubicBezTo>
                    <a:pt x="637" y="44"/>
                    <a:pt x="641" y="54"/>
                    <a:pt x="644" y="65"/>
                  </a:cubicBezTo>
                  <a:cubicBezTo>
                    <a:pt x="650" y="87"/>
                    <a:pt x="652" y="108"/>
                    <a:pt x="652" y="159"/>
                  </a:cubicBezTo>
                  <a:lnTo>
                    <a:pt x="652" y="500"/>
                  </a:lnTo>
                  <a:cubicBezTo>
                    <a:pt x="652" y="573"/>
                    <a:pt x="650" y="617"/>
                    <a:pt x="645" y="652"/>
                  </a:cubicBezTo>
                  <a:cubicBezTo>
                    <a:pt x="641" y="676"/>
                    <a:pt x="633" y="698"/>
                    <a:pt x="621" y="718"/>
                  </a:cubicBezTo>
                  <a:cubicBezTo>
                    <a:pt x="600" y="755"/>
                    <a:pt x="559" y="783"/>
                    <a:pt x="511" y="795"/>
                  </a:cubicBezTo>
                  <a:cubicBezTo>
                    <a:pt x="492" y="800"/>
                    <a:pt x="470" y="802"/>
                    <a:pt x="448" y="802"/>
                  </a:cubicBezTo>
                  <a:cubicBezTo>
                    <a:pt x="371" y="802"/>
                    <a:pt x="304" y="773"/>
                    <a:pt x="272" y="726"/>
                  </a:cubicBezTo>
                  <a:cubicBezTo>
                    <a:pt x="248" y="690"/>
                    <a:pt x="241" y="655"/>
                    <a:pt x="240" y="562"/>
                  </a:cubicBezTo>
                  <a:lnTo>
                    <a:pt x="239" y="488"/>
                  </a:lnTo>
                  <a:lnTo>
                    <a:pt x="239" y="218"/>
                  </a:lnTo>
                  <a:cubicBezTo>
                    <a:pt x="239" y="166"/>
                    <a:pt x="239" y="141"/>
                    <a:pt x="241" y="114"/>
                  </a:cubicBezTo>
                  <a:cubicBezTo>
                    <a:pt x="242" y="98"/>
                    <a:pt x="244" y="84"/>
                    <a:pt x="248" y="73"/>
                  </a:cubicBezTo>
                  <a:cubicBezTo>
                    <a:pt x="254" y="52"/>
                    <a:pt x="269" y="25"/>
                    <a:pt x="284" y="8"/>
                  </a:cubicBezTo>
                  <a:cubicBezTo>
                    <a:pt x="286" y="6"/>
                    <a:pt x="288" y="3"/>
                    <a:pt x="291" y="0"/>
                  </a:cubicBezTo>
                  <a:lnTo>
                    <a:pt x="0" y="0"/>
                  </a:lnTo>
                  <a:cubicBezTo>
                    <a:pt x="18" y="15"/>
                    <a:pt x="23" y="21"/>
                    <a:pt x="32" y="36"/>
                  </a:cubicBezTo>
                  <a:cubicBezTo>
                    <a:pt x="38" y="46"/>
                    <a:pt x="42" y="56"/>
                    <a:pt x="45" y="67"/>
                  </a:cubicBezTo>
                  <a:cubicBezTo>
                    <a:pt x="48" y="81"/>
                    <a:pt x="51" y="95"/>
                    <a:pt x="51" y="109"/>
                  </a:cubicBezTo>
                  <a:cubicBezTo>
                    <a:pt x="51" y="117"/>
                    <a:pt x="51" y="136"/>
                    <a:pt x="51" y="164"/>
                  </a:cubicBezTo>
                  <a:lnTo>
                    <a:pt x="52" y="216"/>
                  </a:lnTo>
                  <a:lnTo>
                    <a:pt x="52" y="473"/>
                  </a:lnTo>
                  <a:cubicBezTo>
                    <a:pt x="52" y="569"/>
                    <a:pt x="52" y="593"/>
                    <a:pt x="55" y="631"/>
                  </a:cubicBezTo>
                  <a:cubicBezTo>
                    <a:pt x="61" y="697"/>
                    <a:pt x="80" y="749"/>
                    <a:pt x="118" y="796"/>
                  </a:cubicBezTo>
                  <a:cubicBezTo>
                    <a:pt x="186" y="882"/>
                    <a:pt x="295" y="927"/>
                    <a:pt x="435" y="927"/>
                  </a:cubicBezTo>
                  <a:cubicBezTo>
                    <a:pt x="501" y="927"/>
                    <a:pt x="566" y="916"/>
                    <a:pt x="615" y="898"/>
                  </a:cubicBezTo>
                  <a:cubicBezTo>
                    <a:pt x="667" y="879"/>
                    <a:pt x="714" y="847"/>
                    <a:pt x="748" y="809"/>
                  </a:cubicBezTo>
                  <a:cubicBezTo>
                    <a:pt x="790" y="763"/>
                    <a:pt x="814" y="705"/>
                    <a:pt x="821" y="635"/>
                  </a:cubicBezTo>
                  <a:cubicBezTo>
                    <a:pt x="825" y="594"/>
                    <a:pt x="827" y="545"/>
                    <a:pt x="827" y="475"/>
                  </a:cubicBezTo>
                  <a:lnTo>
                    <a:pt x="827" y="217"/>
                  </a:lnTo>
                  <a:lnTo>
                    <a:pt x="826" y="165"/>
                  </a:lnTo>
                  <a:lnTo>
                    <a:pt x="826" y="155"/>
                  </a:lnTo>
                  <a:cubicBezTo>
                    <a:pt x="826" y="117"/>
                    <a:pt x="828" y="94"/>
                    <a:pt x="834" y="73"/>
                  </a:cubicBezTo>
                  <a:cubicBezTo>
                    <a:pt x="837" y="61"/>
                    <a:pt x="842" y="48"/>
                    <a:pt x="849" y="37"/>
                  </a:cubicBezTo>
                  <a:cubicBezTo>
                    <a:pt x="859" y="22"/>
                    <a:pt x="866" y="15"/>
                    <a:pt x="885" y="0"/>
                  </a:cubicBezTo>
                  <a:lnTo>
                    <a:pt x="599" y="0"/>
                  </a:lnTo>
                  <a:cubicBezTo>
                    <a:pt x="616" y="13"/>
                    <a:pt x="622" y="20"/>
                    <a:pt x="631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F8192D7D-37FB-4624-877F-4BC4661F2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" y="197"/>
              <a:ext cx="77" cy="80"/>
            </a:xfrm>
            <a:custGeom>
              <a:avLst/>
              <a:gdLst>
                <a:gd name="T0" fmla="*/ 654 w 865"/>
                <a:gd name="T1" fmla="*/ 771 h 897"/>
                <a:gd name="T2" fmla="*/ 654 w 865"/>
                <a:gd name="T3" fmla="*/ 771 h 897"/>
                <a:gd name="T4" fmla="*/ 513 w 865"/>
                <a:gd name="T5" fmla="*/ 783 h 897"/>
                <a:gd name="T6" fmla="*/ 442 w 865"/>
                <a:gd name="T7" fmla="*/ 784 h 897"/>
                <a:gd name="T8" fmla="*/ 304 w 865"/>
                <a:gd name="T9" fmla="*/ 784 h 897"/>
                <a:gd name="T10" fmla="*/ 848 w 865"/>
                <a:gd name="T11" fmla="*/ 0 h 897"/>
                <a:gd name="T12" fmla="*/ 143 w 865"/>
                <a:gd name="T13" fmla="*/ 0 h 897"/>
                <a:gd name="T14" fmla="*/ 56 w 865"/>
                <a:gd name="T15" fmla="*/ 191 h 897"/>
                <a:gd name="T16" fmla="*/ 121 w 865"/>
                <a:gd name="T17" fmla="*/ 160 h 897"/>
                <a:gd name="T18" fmla="*/ 248 w 865"/>
                <a:gd name="T19" fmla="*/ 124 h 897"/>
                <a:gd name="T20" fmla="*/ 375 w 865"/>
                <a:gd name="T21" fmla="*/ 113 h 897"/>
                <a:gd name="T22" fmla="*/ 444 w 865"/>
                <a:gd name="T23" fmla="*/ 112 h 897"/>
                <a:gd name="T24" fmla="*/ 549 w 865"/>
                <a:gd name="T25" fmla="*/ 112 h 897"/>
                <a:gd name="T26" fmla="*/ 0 w 865"/>
                <a:gd name="T27" fmla="*/ 897 h 897"/>
                <a:gd name="T28" fmla="*/ 776 w 865"/>
                <a:gd name="T29" fmla="*/ 897 h 897"/>
                <a:gd name="T30" fmla="*/ 865 w 865"/>
                <a:gd name="T31" fmla="*/ 692 h 897"/>
                <a:gd name="T32" fmla="*/ 800 w 865"/>
                <a:gd name="T33" fmla="*/ 727 h 897"/>
                <a:gd name="T34" fmla="*/ 654 w 865"/>
                <a:gd name="T35" fmla="*/ 771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5" h="897">
                  <a:moveTo>
                    <a:pt x="654" y="771"/>
                  </a:moveTo>
                  <a:lnTo>
                    <a:pt x="654" y="771"/>
                  </a:lnTo>
                  <a:cubicBezTo>
                    <a:pt x="614" y="778"/>
                    <a:pt x="569" y="782"/>
                    <a:pt x="513" y="783"/>
                  </a:cubicBezTo>
                  <a:cubicBezTo>
                    <a:pt x="495" y="784"/>
                    <a:pt x="471" y="784"/>
                    <a:pt x="442" y="784"/>
                  </a:cubicBezTo>
                  <a:lnTo>
                    <a:pt x="304" y="784"/>
                  </a:lnTo>
                  <a:lnTo>
                    <a:pt x="848" y="0"/>
                  </a:lnTo>
                  <a:lnTo>
                    <a:pt x="143" y="0"/>
                  </a:lnTo>
                  <a:lnTo>
                    <a:pt x="56" y="191"/>
                  </a:lnTo>
                  <a:cubicBezTo>
                    <a:pt x="85" y="176"/>
                    <a:pt x="96" y="170"/>
                    <a:pt x="121" y="160"/>
                  </a:cubicBezTo>
                  <a:cubicBezTo>
                    <a:pt x="162" y="144"/>
                    <a:pt x="206" y="132"/>
                    <a:pt x="248" y="124"/>
                  </a:cubicBezTo>
                  <a:cubicBezTo>
                    <a:pt x="285" y="118"/>
                    <a:pt x="319" y="115"/>
                    <a:pt x="375" y="113"/>
                  </a:cubicBezTo>
                  <a:cubicBezTo>
                    <a:pt x="400" y="112"/>
                    <a:pt x="423" y="112"/>
                    <a:pt x="444" y="112"/>
                  </a:cubicBezTo>
                  <a:lnTo>
                    <a:pt x="549" y="112"/>
                  </a:lnTo>
                  <a:lnTo>
                    <a:pt x="0" y="897"/>
                  </a:lnTo>
                  <a:lnTo>
                    <a:pt x="776" y="897"/>
                  </a:lnTo>
                  <a:lnTo>
                    <a:pt x="865" y="692"/>
                  </a:lnTo>
                  <a:cubicBezTo>
                    <a:pt x="834" y="710"/>
                    <a:pt x="823" y="716"/>
                    <a:pt x="800" y="727"/>
                  </a:cubicBezTo>
                  <a:cubicBezTo>
                    <a:pt x="754" y="747"/>
                    <a:pt x="705" y="762"/>
                    <a:pt x="654" y="7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951349E-FD36-4092-B6F6-02B228122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" y="167"/>
              <a:ext cx="18" cy="18"/>
            </a:xfrm>
            <a:custGeom>
              <a:avLst/>
              <a:gdLst>
                <a:gd name="T0" fmla="*/ 102 w 203"/>
                <a:gd name="T1" fmla="*/ 189 h 203"/>
                <a:gd name="T2" fmla="*/ 102 w 203"/>
                <a:gd name="T3" fmla="*/ 189 h 203"/>
                <a:gd name="T4" fmla="*/ 17 w 203"/>
                <a:gd name="T5" fmla="*/ 102 h 203"/>
                <a:gd name="T6" fmla="*/ 102 w 203"/>
                <a:gd name="T7" fmla="*/ 15 h 203"/>
                <a:gd name="T8" fmla="*/ 187 w 203"/>
                <a:gd name="T9" fmla="*/ 102 h 203"/>
                <a:gd name="T10" fmla="*/ 102 w 203"/>
                <a:gd name="T11" fmla="*/ 189 h 203"/>
                <a:gd name="T12" fmla="*/ 102 w 203"/>
                <a:gd name="T13" fmla="*/ 189 h 203"/>
                <a:gd name="T14" fmla="*/ 102 w 203"/>
                <a:gd name="T15" fmla="*/ 0 h 203"/>
                <a:gd name="T16" fmla="*/ 102 w 203"/>
                <a:gd name="T17" fmla="*/ 0 h 203"/>
                <a:gd name="T18" fmla="*/ 0 w 203"/>
                <a:gd name="T19" fmla="*/ 102 h 203"/>
                <a:gd name="T20" fmla="*/ 102 w 203"/>
                <a:gd name="T21" fmla="*/ 203 h 203"/>
                <a:gd name="T22" fmla="*/ 203 w 203"/>
                <a:gd name="T23" fmla="*/ 102 h 203"/>
                <a:gd name="T24" fmla="*/ 102 w 203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03">
                  <a:moveTo>
                    <a:pt x="102" y="189"/>
                  </a:moveTo>
                  <a:lnTo>
                    <a:pt x="102" y="189"/>
                  </a:lnTo>
                  <a:cubicBezTo>
                    <a:pt x="54" y="189"/>
                    <a:pt x="17" y="154"/>
                    <a:pt x="17" y="102"/>
                  </a:cubicBezTo>
                  <a:cubicBezTo>
                    <a:pt x="17" y="50"/>
                    <a:pt x="54" y="15"/>
                    <a:pt x="102" y="15"/>
                  </a:cubicBezTo>
                  <a:cubicBezTo>
                    <a:pt x="150" y="15"/>
                    <a:pt x="187" y="50"/>
                    <a:pt x="187" y="102"/>
                  </a:cubicBezTo>
                  <a:cubicBezTo>
                    <a:pt x="187" y="154"/>
                    <a:pt x="150" y="189"/>
                    <a:pt x="102" y="189"/>
                  </a:cubicBezTo>
                  <a:lnTo>
                    <a:pt x="102" y="189"/>
                  </a:lnTo>
                  <a:close/>
                  <a:moveTo>
                    <a:pt x="102" y="0"/>
                  </a:moveTo>
                  <a:lnTo>
                    <a:pt x="102" y="0"/>
                  </a:lnTo>
                  <a:cubicBezTo>
                    <a:pt x="46" y="0"/>
                    <a:pt x="0" y="42"/>
                    <a:pt x="0" y="102"/>
                  </a:cubicBezTo>
                  <a:cubicBezTo>
                    <a:pt x="0" y="162"/>
                    <a:pt x="46" y="203"/>
                    <a:pt x="102" y="203"/>
                  </a:cubicBezTo>
                  <a:cubicBezTo>
                    <a:pt x="158" y="203"/>
                    <a:pt x="203" y="162"/>
                    <a:pt x="203" y="102"/>
                  </a:cubicBezTo>
                  <a:cubicBezTo>
                    <a:pt x="203" y="42"/>
                    <a:pt x="158" y="0"/>
                    <a:pt x="10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72629BF-0B35-49EF-A912-DAEE3FADF1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6" y="171"/>
              <a:ext cx="7" cy="9"/>
            </a:xfrm>
            <a:custGeom>
              <a:avLst/>
              <a:gdLst>
                <a:gd name="T0" fmla="*/ 40 w 87"/>
                <a:gd name="T1" fmla="*/ 50 h 107"/>
                <a:gd name="T2" fmla="*/ 40 w 87"/>
                <a:gd name="T3" fmla="*/ 50 h 107"/>
                <a:gd name="T4" fmla="*/ 15 w 87"/>
                <a:gd name="T5" fmla="*/ 50 h 107"/>
                <a:gd name="T6" fmla="*/ 15 w 87"/>
                <a:gd name="T7" fmla="*/ 16 h 107"/>
                <a:gd name="T8" fmla="*/ 38 w 87"/>
                <a:gd name="T9" fmla="*/ 16 h 107"/>
                <a:gd name="T10" fmla="*/ 66 w 87"/>
                <a:gd name="T11" fmla="*/ 33 h 107"/>
                <a:gd name="T12" fmla="*/ 40 w 87"/>
                <a:gd name="T13" fmla="*/ 50 h 107"/>
                <a:gd name="T14" fmla="*/ 40 w 87"/>
                <a:gd name="T15" fmla="*/ 50 h 107"/>
                <a:gd name="T16" fmla="*/ 83 w 87"/>
                <a:gd name="T17" fmla="*/ 33 h 107"/>
                <a:gd name="T18" fmla="*/ 83 w 87"/>
                <a:gd name="T19" fmla="*/ 33 h 107"/>
                <a:gd name="T20" fmla="*/ 32 w 87"/>
                <a:gd name="T21" fmla="*/ 0 h 107"/>
                <a:gd name="T22" fmla="*/ 0 w 87"/>
                <a:gd name="T23" fmla="*/ 0 h 107"/>
                <a:gd name="T24" fmla="*/ 0 w 87"/>
                <a:gd name="T25" fmla="*/ 107 h 107"/>
                <a:gd name="T26" fmla="*/ 15 w 87"/>
                <a:gd name="T27" fmla="*/ 107 h 107"/>
                <a:gd name="T28" fmla="*/ 15 w 87"/>
                <a:gd name="T29" fmla="*/ 66 h 107"/>
                <a:gd name="T30" fmla="*/ 44 w 87"/>
                <a:gd name="T31" fmla="*/ 66 h 107"/>
                <a:gd name="T32" fmla="*/ 46 w 87"/>
                <a:gd name="T33" fmla="*/ 65 h 107"/>
                <a:gd name="T34" fmla="*/ 69 w 87"/>
                <a:gd name="T35" fmla="*/ 107 h 107"/>
                <a:gd name="T36" fmla="*/ 87 w 87"/>
                <a:gd name="T37" fmla="*/ 107 h 107"/>
                <a:gd name="T38" fmla="*/ 62 w 87"/>
                <a:gd name="T39" fmla="*/ 62 h 107"/>
                <a:gd name="T40" fmla="*/ 83 w 87"/>
                <a:gd name="T41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07">
                  <a:moveTo>
                    <a:pt x="40" y="50"/>
                  </a:moveTo>
                  <a:lnTo>
                    <a:pt x="40" y="50"/>
                  </a:lnTo>
                  <a:lnTo>
                    <a:pt x="15" y="50"/>
                  </a:lnTo>
                  <a:lnTo>
                    <a:pt x="15" y="16"/>
                  </a:lnTo>
                  <a:lnTo>
                    <a:pt x="38" y="16"/>
                  </a:lnTo>
                  <a:cubicBezTo>
                    <a:pt x="54" y="16"/>
                    <a:pt x="66" y="19"/>
                    <a:pt x="66" y="33"/>
                  </a:cubicBezTo>
                  <a:cubicBezTo>
                    <a:pt x="66" y="45"/>
                    <a:pt x="58" y="50"/>
                    <a:pt x="40" y="50"/>
                  </a:cubicBezTo>
                  <a:lnTo>
                    <a:pt x="40" y="50"/>
                  </a:lnTo>
                  <a:close/>
                  <a:moveTo>
                    <a:pt x="83" y="33"/>
                  </a:moveTo>
                  <a:lnTo>
                    <a:pt x="83" y="33"/>
                  </a:lnTo>
                  <a:cubicBezTo>
                    <a:pt x="83" y="5"/>
                    <a:pt x="64" y="0"/>
                    <a:pt x="32" y="0"/>
                  </a:cubicBezTo>
                  <a:lnTo>
                    <a:pt x="0" y="0"/>
                  </a:lnTo>
                  <a:lnTo>
                    <a:pt x="0" y="107"/>
                  </a:lnTo>
                  <a:lnTo>
                    <a:pt x="15" y="107"/>
                  </a:lnTo>
                  <a:lnTo>
                    <a:pt x="15" y="66"/>
                  </a:lnTo>
                  <a:lnTo>
                    <a:pt x="44" y="66"/>
                  </a:lnTo>
                  <a:cubicBezTo>
                    <a:pt x="45" y="66"/>
                    <a:pt x="46" y="66"/>
                    <a:pt x="46" y="65"/>
                  </a:cubicBezTo>
                  <a:lnTo>
                    <a:pt x="69" y="107"/>
                  </a:lnTo>
                  <a:lnTo>
                    <a:pt x="87" y="107"/>
                  </a:lnTo>
                  <a:lnTo>
                    <a:pt x="62" y="62"/>
                  </a:lnTo>
                  <a:cubicBezTo>
                    <a:pt x="76" y="56"/>
                    <a:pt x="83" y="45"/>
                    <a:pt x="83" y="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DEE29F2-F280-4686-A9A8-395944373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71481AB-279E-41C8-ACA9-C2DA8D605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6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D8689CC-4333-44CB-E99C-E8CF5E24F7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935691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D8689CC-4333-44CB-E99C-E8CF5E24F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451" y="1196975"/>
            <a:ext cx="6722148" cy="2163821"/>
          </a:xfr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451" y="3452871"/>
            <a:ext cx="5761567" cy="12839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D6D046-9E8A-417B-B758-A6E20A0FE31C}"/>
              </a:ext>
            </a:extLst>
          </p:cNvPr>
          <p:cNvSpPr/>
          <p:nvPr userDrawn="1"/>
        </p:nvSpPr>
        <p:spPr bwMode="auto">
          <a:xfrm>
            <a:off x="6803245" y="5407445"/>
            <a:ext cx="547941" cy="5474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77530C5-2DE6-44CA-8A8F-019E4D7C204F}"/>
              </a:ext>
            </a:extLst>
          </p:cNvPr>
          <p:cNvSpPr/>
          <p:nvPr userDrawn="1"/>
        </p:nvSpPr>
        <p:spPr bwMode="auto">
          <a:xfrm>
            <a:off x="5945288" y="5953924"/>
            <a:ext cx="1802643" cy="908104"/>
          </a:xfrm>
          <a:custGeom>
            <a:avLst/>
            <a:gdLst>
              <a:gd name="connsiteX0" fmla="*/ 531 w 1423686"/>
              <a:gd name="connsiteY0" fmla="*/ 0 h 717107"/>
              <a:gd name="connsiteX1" fmla="*/ 1423155 w 1423686"/>
              <a:gd name="connsiteY1" fmla="*/ 0 h 717107"/>
              <a:gd name="connsiteX2" fmla="*/ 1423686 w 1423686"/>
              <a:gd name="connsiteY2" fmla="*/ 5264 h 717107"/>
              <a:gd name="connsiteX3" fmla="*/ 711843 w 1423686"/>
              <a:gd name="connsiteY3" fmla="*/ 717107 h 717107"/>
              <a:gd name="connsiteX4" fmla="*/ 0 w 1423686"/>
              <a:gd name="connsiteY4" fmla="*/ 5264 h 717107"/>
              <a:gd name="connsiteX5" fmla="*/ 531 w 1423686"/>
              <a:gd name="connsiteY5" fmla="*/ 0 h 71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686" h="717107">
                <a:moveTo>
                  <a:pt x="531" y="0"/>
                </a:moveTo>
                <a:lnTo>
                  <a:pt x="1423155" y="0"/>
                </a:lnTo>
                <a:lnTo>
                  <a:pt x="1423686" y="5264"/>
                </a:lnTo>
                <a:cubicBezTo>
                  <a:pt x="1423686" y="398404"/>
                  <a:pt x="1104983" y="717107"/>
                  <a:pt x="711843" y="717107"/>
                </a:cubicBezTo>
                <a:cubicBezTo>
                  <a:pt x="318703" y="717107"/>
                  <a:pt x="0" y="398404"/>
                  <a:pt x="0" y="5264"/>
                </a:cubicBezTo>
                <a:lnTo>
                  <a:pt x="531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BDF7E11-8F3D-4306-A7C9-3CBBFA98620F}"/>
              </a:ext>
            </a:extLst>
          </p:cNvPr>
          <p:cNvSpPr/>
          <p:nvPr userDrawn="1"/>
        </p:nvSpPr>
        <p:spPr bwMode="auto">
          <a:xfrm rot="7933215">
            <a:off x="6034329" y="5006663"/>
            <a:ext cx="1201179" cy="604951"/>
          </a:xfrm>
          <a:custGeom>
            <a:avLst/>
            <a:gdLst>
              <a:gd name="connsiteX0" fmla="*/ 531 w 1423686"/>
              <a:gd name="connsiteY0" fmla="*/ 0 h 717107"/>
              <a:gd name="connsiteX1" fmla="*/ 1423155 w 1423686"/>
              <a:gd name="connsiteY1" fmla="*/ 0 h 717107"/>
              <a:gd name="connsiteX2" fmla="*/ 1423686 w 1423686"/>
              <a:gd name="connsiteY2" fmla="*/ 5264 h 717107"/>
              <a:gd name="connsiteX3" fmla="*/ 711843 w 1423686"/>
              <a:gd name="connsiteY3" fmla="*/ 717107 h 717107"/>
              <a:gd name="connsiteX4" fmla="*/ 0 w 1423686"/>
              <a:gd name="connsiteY4" fmla="*/ 5264 h 717107"/>
              <a:gd name="connsiteX5" fmla="*/ 531 w 1423686"/>
              <a:gd name="connsiteY5" fmla="*/ 0 h 71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686" h="717107">
                <a:moveTo>
                  <a:pt x="531" y="0"/>
                </a:moveTo>
                <a:lnTo>
                  <a:pt x="1423155" y="0"/>
                </a:lnTo>
                <a:lnTo>
                  <a:pt x="1423686" y="5264"/>
                </a:lnTo>
                <a:cubicBezTo>
                  <a:pt x="1423686" y="398404"/>
                  <a:pt x="1104983" y="717107"/>
                  <a:pt x="711843" y="717107"/>
                </a:cubicBezTo>
                <a:cubicBezTo>
                  <a:pt x="318703" y="717107"/>
                  <a:pt x="0" y="398404"/>
                  <a:pt x="0" y="5264"/>
                </a:cubicBezTo>
                <a:lnTo>
                  <a:pt x="531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8" tIns="45715" rIns="91428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E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C38856E-DF0D-49BD-A0AF-37F515F1D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4052" y="1818873"/>
            <a:ext cx="5040000" cy="5040000"/>
          </a:xfrm>
          <a:prstGeom prst="ellipse">
            <a:avLst/>
          </a:prstGeom>
        </p:spPr>
        <p:txBody>
          <a:bodyPr/>
          <a:lstStyle>
            <a:lvl1pPr algn="ctr">
              <a:buNone/>
              <a:defRPr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Add a picture here</a:t>
            </a:r>
          </a:p>
        </p:txBody>
      </p:sp>
      <p:sp>
        <p:nvSpPr>
          <p:cNvPr id="20" name="Date Name Organization">
            <a:extLst>
              <a:ext uri="{FF2B5EF4-FFF2-40B4-BE49-F238E27FC236}">
                <a16:creationId xmlns:a16="http://schemas.microsoft.com/office/drawing/2014/main" id="{B679C166-F3F4-4469-BDA4-0521529C84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923646"/>
            <a:ext cx="5251984" cy="1056000"/>
          </a:xfrm>
        </p:spPr>
        <p:txBody>
          <a:bodyPr anchor="b"/>
          <a:lstStyle>
            <a:lvl1pPr marL="0" indent="0">
              <a:spcAft>
                <a:spcPts val="133"/>
              </a:spcAft>
              <a:buNone/>
              <a:defRPr sz="12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[Date]</a:t>
            </a:r>
            <a:br>
              <a:rPr lang="en-US" dirty="0"/>
            </a:br>
            <a:r>
              <a:rPr lang="en-US" dirty="0"/>
              <a:t>[Name of moderator]</a:t>
            </a:r>
            <a:br>
              <a:rPr lang="en-US" dirty="0"/>
            </a:br>
            <a:r>
              <a:rPr lang="en-US" dirty="0"/>
              <a:t>[Organizational Unit]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BB533B0-3B2D-B6C5-041F-322965DA5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6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1406EC-9BFF-3460-49A6-84F969C645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33267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1406EC-9BFF-3460-49A6-84F969C64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Graphic 18">
            <a:extLst>
              <a:ext uri="{FF2B5EF4-FFF2-40B4-BE49-F238E27FC236}">
                <a16:creationId xmlns:a16="http://schemas.microsoft.com/office/drawing/2014/main" id="{9E2366D4-7C96-A33F-7E29-165126626D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0363" y="152373"/>
            <a:ext cx="1782000" cy="6898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99" y="1198800"/>
            <a:ext cx="11678400" cy="5040000"/>
          </a:xfrm>
        </p:spPr>
        <p:txBody>
          <a:bodyPr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600">
                <a:latin typeface="+mn-lt"/>
                <a:cs typeface="Arial" panose="020B0604020202020204" pitchFamily="34" charset="0"/>
              </a:defRPr>
            </a:lvl2pPr>
            <a:lvl3pPr>
              <a:defRPr sz="140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DEE29F2-F280-4686-A9A8-395944373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71481AB-279E-41C8-ACA9-C2DA8D605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8E30B75-9CF0-0775-B941-FE7D212D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49926"/>
            <a:ext cx="9583200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EE267CE-325C-462B-BBBE-BB1B3ABD1F8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0825" y="666073"/>
            <a:ext cx="9583200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239712" indent="0">
              <a:buNone/>
              <a:defRPr sz="1800">
                <a:solidFill>
                  <a:schemeClr val="accent1"/>
                </a:solidFill>
              </a:defRPr>
            </a:lvl2pPr>
            <a:lvl3pPr marL="538163" indent="0">
              <a:buNone/>
              <a:defRPr sz="1800">
                <a:solidFill>
                  <a:schemeClr val="accent1"/>
                </a:solidFill>
              </a:defRPr>
            </a:lvl3pPr>
            <a:lvl4pPr marL="719138" indent="0">
              <a:buNone/>
              <a:defRPr sz="1800">
                <a:solidFill>
                  <a:schemeClr val="accent1"/>
                </a:solidFill>
              </a:defRPr>
            </a:lvl4pPr>
            <a:lvl5pPr marL="985837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378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A6015A9-B6EB-5E1B-D8F1-9914306E93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80963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A6015A9-B6EB-5E1B-D8F1-9914306E93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99" y="1198800"/>
            <a:ext cx="11678400" cy="5040000"/>
          </a:xfrm>
        </p:spPr>
        <p:txBody>
          <a:bodyPr/>
          <a:lstStyle>
            <a:lvl1pPr marL="269875" indent="-269875">
              <a:buFont typeface="+mj-lt"/>
              <a:buAutoNum type="arabicPeriod"/>
              <a:defRPr sz="1800">
                <a:latin typeface="+mn-lt"/>
                <a:cs typeface="Arial" panose="020B0604020202020204" pitchFamily="34" charset="0"/>
              </a:defRPr>
            </a:lvl1pPr>
            <a:lvl2pPr marL="539750" indent="-269875">
              <a:buFont typeface="+mj-lt"/>
              <a:buAutoNum type="arabicPeriod"/>
              <a:defRPr sz="1600">
                <a:latin typeface="+mn-lt"/>
                <a:cs typeface="Arial" panose="020B0604020202020204" pitchFamily="34" charset="0"/>
              </a:defRPr>
            </a:lvl2pPr>
            <a:lvl3pPr marL="717550" indent="-177800">
              <a:buFont typeface="+mj-lt"/>
              <a:buAutoNum type="arabicPeriod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898525" indent="-180975">
              <a:buFont typeface="+mj-lt"/>
              <a:buAutoNum type="arabicPeriod"/>
              <a:defRPr sz="1200">
                <a:latin typeface="+mn-lt"/>
                <a:cs typeface="Arial" panose="020B0604020202020204" pitchFamily="34" charset="0"/>
              </a:defRPr>
            </a:lvl4pPr>
            <a:lvl5pPr marL="1074738" indent="-176213">
              <a:buFont typeface="+mj-lt"/>
              <a:buAutoNum type="arabicPeriod"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031B39C-DF70-43CD-94D0-81EF6CC02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4ED371B5-D44C-4D74-B5F8-F89D42D71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3377CAE-C7EF-4319-6BB8-274061F3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49926"/>
            <a:ext cx="9586415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1C20988F-DF90-0426-6149-7E7F6E5115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0825" y="666073"/>
            <a:ext cx="9583200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239712" indent="0">
              <a:buNone/>
              <a:defRPr sz="1800">
                <a:solidFill>
                  <a:schemeClr val="accent1"/>
                </a:solidFill>
              </a:defRPr>
            </a:lvl2pPr>
            <a:lvl3pPr marL="538163" indent="0">
              <a:buNone/>
              <a:defRPr sz="1800">
                <a:solidFill>
                  <a:schemeClr val="accent1"/>
                </a:solidFill>
              </a:defRPr>
            </a:lvl3pPr>
            <a:lvl4pPr marL="719138" indent="0">
              <a:buNone/>
              <a:defRPr sz="1800">
                <a:solidFill>
                  <a:schemeClr val="accent1"/>
                </a:solidFill>
              </a:defRPr>
            </a:lvl4pPr>
            <a:lvl5pPr marL="985837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DF790E7-FABD-22BC-1A6C-4795DDC869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0363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8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04C0D27-889B-3151-6ECA-B7B1AF6D64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43865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04C0D27-889B-3151-6ECA-B7B1AF6D64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198800"/>
            <a:ext cx="5647150" cy="5040145"/>
          </a:xfrm>
        </p:spPr>
        <p:txBody>
          <a:bodyPr lIns="72000" tIns="0" rIns="72000" bIns="72000"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600">
                <a:latin typeface="+mn-lt"/>
                <a:cs typeface="Arial" panose="020B0604020202020204" pitchFamily="34" charset="0"/>
              </a:defRPr>
            </a:lvl2pPr>
            <a:lvl3pPr>
              <a:defRPr sz="140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38D433-C715-4635-977C-8E54E7555A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1" y="1198800"/>
            <a:ext cx="5652000" cy="5040145"/>
          </a:xfrm>
        </p:spPr>
        <p:txBody>
          <a:bodyPr lIns="72000" tIns="0" rIns="72000" bIns="72000"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600">
                <a:latin typeface="+mn-lt"/>
                <a:cs typeface="Arial" panose="020B0604020202020204" pitchFamily="34" charset="0"/>
              </a:defRPr>
            </a:lvl2pPr>
            <a:lvl3pPr>
              <a:defRPr sz="140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7778DC4A-6DD8-4810-A49B-89B671171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B66B4EB9-2868-4BA8-BD4D-16B8E7A16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EA731-2898-D962-FAA6-B0737584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49926"/>
            <a:ext cx="9586415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5C87A36-AF1D-5E17-86AD-9CDBE1DEDA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0825" y="666073"/>
            <a:ext cx="9583200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239712" indent="0">
              <a:buNone/>
              <a:defRPr sz="1800">
                <a:solidFill>
                  <a:schemeClr val="accent1"/>
                </a:solidFill>
              </a:defRPr>
            </a:lvl2pPr>
            <a:lvl3pPr marL="538163" indent="0">
              <a:buNone/>
              <a:defRPr sz="1800">
                <a:solidFill>
                  <a:schemeClr val="accent1"/>
                </a:solidFill>
              </a:defRPr>
            </a:lvl3pPr>
            <a:lvl4pPr marL="719138" indent="0">
              <a:buNone/>
              <a:defRPr sz="1800">
                <a:solidFill>
                  <a:schemeClr val="accent1"/>
                </a:solidFill>
              </a:defRPr>
            </a:lvl4pPr>
            <a:lvl5pPr marL="985837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1A9075B-D713-88EB-05F2-FE6145569C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0363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circle f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968A405-2ADD-CD83-F2C5-E4C87A464D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524010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968A405-2ADD-CD83-F2C5-E4C87A464D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198800"/>
            <a:ext cx="5652000" cy="5040000"/>
          </a:xfrm>
        </p:spPr>
        <p:txBody>
          <a:bodyPr lIns="72000" tIns="0" rIns="72000" bIns="72000"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600">
                <a:latin typeface="+mn-lt"/>
                <a:cs typeface="Arial" panose="020B0604020202020204" pitchFamily="34" charset="0"/>
              </a:defRPr>
            </a:lvl2pPr>
            <a:lvl3pPr>
              <a:defRPr sz="140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1605E3C-D76A-4678-9277-BF9E208575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13444" y="1198800"/>
            <a:ext cx="5040000" cy="5040000"/>
          </a:xfrm>
          <a:prstGeom prst="ellipse">
            <a:avLst/>
          </a:prstGeom>
        </p:spPr>
        <p:txBody>
          <a:bodyPr/>
          <a:lstStyle>
            <a:lvl1pPr algn="ctr">
              <a:buNone/>
              <a:defRPr b="0" i="0">
                <a:solidFill>
                  <a:srgbClr val="1C67A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Add a picture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A975D44-BBDE-415E-AD10-4B5D27EC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D7853777-3467-41CD-B494-D2A35BD43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FB541-5D52-F76C-98B2-A93A3DE5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49926"/>
            <a:ext cx="9586415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D9196592-353D-5060-F0CD-E79D796D1D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0825" y="666073"/>
            <a:ext cx="9583200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239712" indent="0">
              <a:buNone/>
              <a:defRPr sz="1800">
                <a:solidFill>
                  <a:schemeClr val="accent1"/>
                </a:solidFill>
              </a:defRPr>
            </a:lvl2pPr>
            <a:lvl3pPr marL="538163" indent="0">
              <a:buNone/>
              <a:defRPr sz="1800">
                <a:solidFill>
                  <a:schemeClr val="accent1"/>
                </a:solidFill>
              </a:defRPr>
            </a:lvl3pPr>
            <a:lvl4pPr marL="719138" indent="0">
              <a:buNone/>
              <a:defRPr sz="1800">
                <a:solidFill>
                  <a:schemeClr val="accent1"/>
                </a:solidFill>
              </a:defRPr>
            </a:lvl4pPr>
            <a:lvl5pPr marL="985837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B166E9-4333-8D2E-1FBA-621B8B2101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0363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, Safe Spa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8947306-4C96-3088-EC34-17C69C1F9A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088321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8947306-4C96-3088-EC34-17C69C1F9A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198800"/>
            <a:ext cx="5652000" cy="5040145"/>
          </a:xfrm>
        </p:spPr>
        <p:txBody>
          <a:bodyPr lIns="72000" tIns="0" rIns="72000" bIns="72000"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600">
                <a:latin typeface="+mn-lt"/>
                <a:cs typeface="Arial" panose="020B0604020202020204" pitchFamily="34" charset="0"/>
              </a:defRPr>
            </a:lvl2pPr>
            <a:lvl3pPr>
              <a:defRPr sz="140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7" name="Picture Placeholder 23">
            <a:extLst>
              <a:ext uri="{FF2B5EF4-FFF2-40B4-BE49-F238E27FC236}">
                <a16:creationId xmlns:a16="http://schemas.microsoft.com/office/drawing/2014/main" id="{632F94C8-BFF9-44C4-AD1A-92E5E5E20C6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13533" y="1198800"/>
            <a:ext cx="5039466" cy="5040000"/>
          </a:xfrm>
          <a:custGeom>
            <a:avLst/>
            <a:gdLst>
              <a:gd name="connsiteX0" fmla="*/ 991609 w 1983218"/>
              <a:gd name="connsiteY0" fmla="*/ 0 h 1983428"/>
              <a:gd name="connsiteX1" fmla="*/ 1983218 w 1983218"/>
              <a:gd name="connsiteY1" fmla="*/ 991609 h 1983428"/>
              <a:gd name="connsiteX2" fmla="*/ 991399 w 1983218"/>
              <a:gd name="connsiteY2" fmla="*/ 1983428 h 1983428"/>
              <a:gd name="connsiteX3" fmla="*/ 237390 w 1983218"/>
              <a:gd name="connsiteY3" fmla="*/ 1635494 h 1983428"/>
              <a:gd name="connsiteX4" fmla="*/ 287345 w 1983218"/>
              <a:gd name="connsiteY4" fmla="*/ 1620941 h 1983428"/>
              <a:gd name="connsiteX5" fmla="*/ 339399 w 1983218"/>
              <a:gd name="connsiteY5" fmla="*/ 1616744 h 1983428"/>
              <a:gd name="connsiteX6" fmla="*/ 446934 w 1983218"/>
              <a:gd name="connsiteY6" fmla="*/ 1627798 h 1983428"/>
              <a:gd name="connsiteX7" fmla="*/ 538448 w 1983218"/>
              <a:gd name="connsiteY7" fmla="*/ 1637663 h 1983428"/>
              <a:gd name="connsiteX8" fmla="*/ 542996 w 1983218"/>
              <a:gd name="connsiteY8" fmla="*/ 1637593 h 1983428"/>
              <a:gd name="connsiteX9" fmla="*/ 620377 w 1983218"/>
              <a:gd name="connsiteY9" fmla="*/ 1612126 h 1983428"/>
              <a:gd name="connsiteX10" fmla="*/ 672640 w 1983218"/>
              <a:gd name="connsiteY10" fmla="*/ 1542861 h 1983428"/>
              <a:gd name="connsiteX11" fmla="*/ 686703 w 1983218"/>
              <a:gd name="connsiteY11" fmla="*/ 1502981 h 1983428"/>
              <a:gd name="connsiteX12" fmla="*/ 672570 w 1983218"/>
              <a:gd name="connsiteY12" fmla="*/ 1499413 h 1983428"/>
              <a:gd name="connsiteX13" fmla="*/ 667883 w 1983218"/>
              <a:gd name="connsiteY13" fmla="*/ 1508928 h 1983428"/>
              <a:gd name="connsiteX14" fmla="*/ 620517 w 1983218"/>
              <a:gd name="connsiteY14" fmla="*/ 1562941 h 1983428"/>
              <a:gd name="connsiteX15" fmla="*/ 586304 w 1983218"/>
              <a:gd name="connsiteY15" fmla="*/ 1579382 h 1983428"/>
              <a:gd name="connsiteX16" fmla="*/ 530752 w 1983218"/>
              <a:gd name="connsiteY16" fmla="*/ 1586029 h 1983428"/>
              <a:gd name="connsiteX17" fmla="*/ 488703 w 1983218"/>
              <a:gd name="connsiteY17" fmla="*/ 1584560 h 1983428"/>
              <a:gd name="connsiteX18" fmla="*/ 441757 w 1983218"/>
              <a:gd name="connsiteY18" fmla="*/ 1581621 h 1983428"/>
              <a:gd name="connsiteX19" fmla="*/ 392992 w 1983218"/>
              <a:gd name="connsiteY19" fmla="*/ 1579662 h 1983428"/>
              <a:gd name="connsiteX20" fmla="*/ 355001 w 1983218"/>
              <a:gd name="connsiteY20" fmla="*/ 1581551 h 1983428"/>
              <a:gd name="connsiteX21" fmla="*/ 619327 w 1983218"/>
              <a:gd name="connsiteY21" fmla="*/ 1228160 h 1983428"/>
              <a:gd name="connsiteX22" fmla="*/ 286715 w 1983218"/>
              <a:gd name="connsiteY22" fmla="*/ 1228160 h 1983428"/>
              <a:gd name="connsiteX23" fmla="*/ 260688 w 1983218"/>
              <a:gd name="connsiteY23" fmla="*/ 1328349 h 1983428"/>
              <a:gd name="connsiteX24" fmla="*/ 276221 w 1983218"/>
              <a:gd name="connsiteY24" fmla="*/ 1331847 h 1983428"/>
              <a:gd name="connsiteX25" fmla="*/ 280558 w 1983218"/>
              <a:gd name="connsiteY25" fmla="*/ 1323592 h 1983428"/>
              <a:gd name="connsiteX26" fmla="*/ 313092 w 1983218"/>
              <a:gd name="connsiteY26" fmla="*/ 1284901 h 1983428"/>
              <a:gd name="connsiteX27" fmla="*/ 345625 w 1983218"/>
              <a:gd name="connsiteY27" fmla="*/ 1271608 h 1983428"/>
              <a:gd name="connsiteX28" fmla="*/ 424825 w 1983218"/>
              <a:gd name="connsiteY28" fmla="*/ 1265451 h 1983428"/>
              <a:gd name="connsiteX29" fmla="*/ 453161 w 1983218"/>
              <a:gd name="connsiteY29" fmla="*/ 1265521 h 1983428"/>
              <a:gd name="connsiteX30" fmla="*/ 481777 w 1983218"/>
              <a:gd name="connsiteY30" fmla="*/ 1265451 h 1983428"/>
              <a:gd name="connsiteX31" fmla="*/ 218150 w 1983218"/>
              <a:gd name="connsiteY31" fmla="*/ 1611846 h 1983428"/>
              <a:gd name="connsiteX32" fmla="*/ 0 w 1983218"/>
              <a:gd name="connsiteY32" fmla="*/ 991609 h 1983428"/>
              <a:gd name="connsiteX33" fmla="*/ 991609 w 1983218"/>
              <a:gd name="connsiteY33" fmla="*/ 0 h 198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83218" h="1983428">
                <a:moveTo>
                  <a:pt x="991609" y="0"/>
                </a:moveTo>
                <a:cubicBezTo>
                  <a:pt x="1539293" y="0"/>
                  <a:pt x="1983218" y="443996"/>
                  <a:pt x="1983218" y="991609"/>
                </a:cubicBezTo>
                <a:cubicBezTo>
                  <a:pt x="1983218" y="1539293"/>
                  <a:pt x="1539293" y="1983218"/>
                  <a:pt x="991399" y="1983428"/>
                </a:cubicBezTo>
                <a:cubicBezTo>
                  <a:pt x="689502" y="1983428"/>
                  <a:pt x="419298" y="1848327"/>
                  <a:pt x="237390" y="1635494"/>
                </a:cubicBezTo>
                <a:cubicBezTo>
                  <a:pt x="256211" y="1627098"/>
                  <a:pt x="265516" y="1624370"/>
                  <a:pt x="287345" y="1620941"/>
                </a:cubicBezTo>
                <a:cubicBezTo>
                  <a:pt x="304696" y="1618073"/>
                  <a:pt x="321418" y="1616744"/>
                  <a:pt x="339399" y="1616744"/>
                </a:cubicBezTo>
                <a:cubicBezTo>
                  <a:pt x="366265" y="1616744"/>
                  <a:pt x="393481" y="1619542"/>
                  <a:pt x="446934" y="1627798"/>
                </a:cubicBezTo>
                <a:cubicBezTo>
                  <a:pt x="499548" y="1635844"/>
                  <a:pt x="516479" y="1637663"/>
                  <a:pt x="538448" y="1637663"/>
                </a:cubicBezTo>
                <a:lnTo>
                  <a:pt x="542996" y="1637593"/>
                </a:lnTo>
                <a:cubicBezTo>
                  <a:pt x="572661" y="1637103"/>
                  <a:pt x="597708" y="1628917"/>
                  <a:pt x="620377" y="1612126"/>
                </a:cubicBezTo>
                <a:cubicBezTo>
                  <a:pt x="642416" y="1595824"/>
                  <a:pt x="658437" y="1574555"/>
                  <a:pt x="672640" y="1542861"/>
                </a:cubicBezTo>
                <a:cubicBezTo>
                  <a:pt x="679707" y="1527189"/>
                  <a:pt x="682086" y="1520472"/>
                  <a:pt x="686703" y="1502981"/>
                </a:cubicBezTo>
                <a:lnTo>
                  <a:pt x="672570" y="1499413"/>
                </a:lnTo>
                <a:cubicBezTo>
                  <a:pt x="670681" y="1503681"/>
                  <a:pt x="668932" y="1506829"/>
                  <a:pt x="667883" y="1508928"/>
                </a:cubicBezTo>
                <a:cubicBezTo>
                  <a:pt x="657108" y="1529568"/>
                  <a:pt x="639057" y="1550067"/>
                  <a:pt x="620517" y="1562941"/>
                </a:cubicBezTo>
                <a:cubicBezTo>
                  <a:pt x="609882" y="1570077"/>
                  <a:pt x="598408" y="1575674"/>
                  <a:pt x="586304" y="1579382"/>
                </a:cubicBezTo>
                <a:cubicBezTo>
                  <a:pt x="570702" y="1584140"/>
                  <a:pt x="554960" y="1586029"/>
                  <a:pt x="530752" y="1586029"/>
                </a:cubicBezTo>
                <a:cubicBezTo>
                  <a:pt x="519907" y="1586029"/>
                  <a:pt x="505565" y="1585539"/>
                  <a:pt x="488703" y="1584560"/>
                </a:cubicBezTo>
                <a:lnTo>
                  <a:pt x="441757" y="1581621"/>
                </a:lnTo>
                <a:cubicBezTo>
                  <a:pt x="419998" y="1580362"/>
                  <a:pt x="403696" y="1579662"/>
                  <a:pt x="392992" y="1579662"/>
                </a:cubicBezTo>
                <a:cubicBezTo>
                  <a:pt x="379069" y="1579662"/>
                  <a:pt x="372142" y="1580012"/>
                  <a:pt x="355001" y="1581551"/>
                </a:cubicBezTo>
                <a:lnTo>
                  <a:pt x="619327" y="1228160"/>
                </a:lnTo>
                <a:lnTo>
                  <a:pt x="286715" y="1228160"/>
                </a:lnTo>
                <a:lnTo>
                  <a:pt x="260688" y="1328349"/>
                </a:lnTo>
                <a:lnTo>
                  <a:pt x="276221" y="1331847"/>
                </a:lnTo>
                <a:cubicBezTo>
                  <a:pt x="278110" y="1327999"/>
                  <a:pt x="279579" y="1325411"/>
                  <a:pt x="280558" y="1323592"/>
                </a:cubicBezTo>
                <a:cubicBezTo>
                  <a:pt x="289234" y="1308059"/>
                  <a:pt x="302527" y="1292317"/>
                  <a:pt x="313092" y="1284901"/>
                </a:cubicBezTo>
                <a:cubicBezTo>
                  <a:pt x="322117" y="1278534"/>
                  <a:pt x="333172" y="1274057"/>
                  <a:pt x="345625" y="1271608"/>
                </a:cubicBezTo>
                <a:cubicBezTo>
                  <a:pt x="366125" y="1267620"/>
                  <a:pt x="394531" y="1265451"/>
                  <a:pt x="424825" y="1265451"/>
                </a:cubicBezTo>
                <a:lnTo>
                  <a:pt x="453161" y="1265521"/>
                </a:lnTo>
                <a:lnTo>
                  <a:pt x="481777" y="1265451"/>
                </a:lnTo>
                <a:lnTo>
                  <a:pt x="218150" y="1611846"/>
                </a:lnTo>
                <a:cubicBezTo>
                  <a:pt x="81789" y="1441972"/>
                  <a:pt x="0" y="1226411"/>
                  <a:pt x="0" y="991609"/>
                </a:cubicBezTo>
                <a:cubicBezTo>
                  <a:pt x="0" y="443996"/>
                  <a:pt x="443996" y="0"/>
                  <a:pt x="9916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940119E-5F10-4EB4-B937-FD54D1450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40454D8E-1F3F-4D16-AA7F-FBF0AED1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D87F0-7295-A6C5-953B-B78ED25D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49926"/>
            <a:ext cx="9586415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1646E722-F9F5-D5A2-A1BF-42BDDE2D1F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0825" y="666073"/>
            <a:ext cx="9583200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239712" indent="0">
              <a:buNone/>
              <a:defRPr sz="1800">
                <a:solidFill>
                  <a:schemeClr val="accent1"/>
                </a:solidFill>
              </a:defRPr>
            </a:lvl2pPr>
            <a:lvl3pPr marL="538163" indent="0">
              <a:buNone/>
              <a:defRPr sz="1800">
                <a:solidFill>
                  <a:schemeClr val="accent1"/>
                </a:solidFill>
              </a:defRPr>
            </a:lvl3pPr>
            <a:lvl4pPr marL="719138" indent="0">
              <a:buNone/>
              <a:defRPr sz="1800">
                <a:solidFill>
                  <a:schemeClr val="accent1"/>
                </a:solidFill>
              </a:defRPr>
            </a:lvl4pPr>
            <a:lvl5pPr marL="985837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DD7CF3-6420-F55D-E388-6DDBB820FCE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0363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4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, Safe Space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570CFFD-C2E6-BF79-B3C5-3181239967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805128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570CFFD-C2E6-BF79-B3C5-3181239967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3" y="1198800"/>
            <a:ext cx="5652000" cy="5040145"/>
          </a:xfrm>
        </p:spPr>
        <p:txBody>
          <a:bodyPr lIns="72000" tIns="0" rIns="72000" bIns="72000"/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600">
                <a:latin typeface="+mn-lt"/>
                <a:cs typeface="Arial" panose="020B0604020202020204" pitchFamily="34" charset="0"/>
              </a:defRPr>
            </a:lvl2pPr>
            <a:lvl3pPr>
              <a:defRPr sz="140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8A849791-6852-4C64-AE72-FB234CCCE27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813533" y="1198800"/>
            <a:ext cx="5040000" cy="5040000"/>
          </a:xfrm>
          <a:custGeom>
            <a:avLst/>
            <a:gdLst>
              <a:gd name="connsiteX0" fmla="*/ 991609 w 1983218"/>
              <a:gd name="connsiteY0" fmla="*/ 0 h 1983218"/>
              <a:gd name="connsiteX1" fmla="*/ 1983218 w 1983218"/>
              <a:gd name="connsiteY1" fmla="*/ 991609 h 1983218"/>
              <a:gd name="connsiteX2" fmla="*/ 991679 w 1983218"/>
              <a:gd name="connsiteY2" fmla="*/ 1983218 h 1983218"/>
              <a:gd name="connsiteX3" fmla="*/ 236970 w 1983218"/>
              <a:gd name="connsiteY3" fmla="*/ 1634445 h 1983218"/>
              <a:gd name="connsiteX4" fmla="*/ 303087 w 1983218"/>
              <a:gd name="connsiteY4" fmla="*/ 1615274 h 1983218"/>
              <a:gd name="connsiteX5" fmla="*/ 372492 w 1983218"/>
              <a:gd name="connsiteY5" fmla="*/ 1609677 h 1983218"/>
              <a:gd name="connsiteX6" fmla="*/ 515919 w 1983218"/>
              <a:gd name="connsiteY6" fmla="*/ 1624440 h 1983218"/>
              <a:gd name="connsiteX7" fmla="*/ 637938 w 1983218"/>
              <a:gd name="connsiteY7" fmla="*/ 1637593 h 1983218"/>
              <a:gd name="connsiteX8" fmla="*/ 643955 w 1983218"/>
              <a:gd name="connsiteY8" fmla="*/ 1637523 h 1983218"/>
              <a:gd name="connsiteX9" fmla="*/ 747083 w 1983218"/>
              <a:gd name="connsiteY9" fmla="*/ 1603520 h 1983218"/>
              <a:gd name="connsiteX10" fmla="*/ 816768 w 1983218"/>
              <a:gd name="connsiteY10" fmla="*/ 1511167 h 1983218"/>
              <a:gd name="connsiteX11" fmla="*/ 835448 w 1983218"/>
              <a:gd name="connsiteY11" fmla="*/ 1457994 h 1983218"/>
              <a:gd name="connsiteX12" fmla="*/ 816558 w 1983218"/>
              <a:gd name="connsiteY12" fmla="*/ 1453166 h 1983218"/>
              <a:gd name="connsiteX13" fmla="*/ 810261 w 1983218"/>
              <a:gd name="connsiteY13" fmla="*/ 1465830 h 1983218"/>
              <a:gd name="connsiteX14" fmla="*/ 747083 w 1983218"/>
              <a:gd name="connsiteY14" fmla="*/ 1537893 h 1983218"/>
              <a:gd name="connsiteX15" fmla="*/ 701466 w 1983218"/>
              <a:gd name="connsiteY15" fmla="*/ 1559862 h 1983218"/>
              <a:gd name="connsiteX16" fmla="*/ 627303 w 1983218"/>
              <a:gd name="connsiteY16" fmla="*/ 1568748 h 1983218"/>
              <a:gd name="connsiteX17" fmla="*/ 571192 w 1983218"/>
              <a:gd name="connsiteY17" fmla="*/ 1566789 h 1983218"/>
              <a:gd name="connsiteX18" fmla="*/ 508573 w 1983218"/>
              <a:gd name="connsiteY18" fmla="*/ 1562941 h 1983218"/>
              <a:gd name="connsiteX19" fmla="*/ 443576 w 1983218"/>
              <a:gd name="connsiteY19" fmla="*/ 1560352 h 1983218"/>
              <a:gd name="connsiteX20" fmla="*/ 392922 w 1983218"/>
              <a:gd name="connsiteY20" fmla="*/ 1562871 h 1983218"/>
              <a:gd name="connsiteX21" fmla="*/ 745334 w 1983218"/>
              <a:gd name="connsiteY21" fmla="*/ 1091659 h 1983218"/>
              <a:gd name="connsiteX22" fmla="*/ 301828 w 1983218"/>
              <a:gd name="connsiteY22" fmla="*/ 1091659 h 1983218"/>
              <a:gd name="connsiteX23" fmla="*/ 267125 w 1983218"/>
              <a:gd name="connsiteY23" fmla="*/ 1225291 h 1983218"/>
              <a:gd name="connsiteX24" fmla="*/ 287835 w 1983218"/>
              <a:gd name="connsiteY24" fmla="*/ 1229979 h 1983218"/>
              <a:gd name="connsiteX25" fmla="*/ 293572 w 1983218"/>
              <a:gd name="connsiteY25" fmla="*/ 1218924 h 1983218"/>
              <a:gd name="connsiteX26" fmla="*/ 336950 w 1983218"/>
              <a:gd name="connsiteY26" fmla="*/ 1167361 h 1983218"/>
              <a:gd name="connsiteX27" fmla="*/ 380328 w 1983218"/>
              <a:gd name="connsiteY27" fmla="*/ 1149659 h 1983218"/>
              <a:gd name="connsiteX28" fmla="*/ 485975 w 1983218"/>
              <a:gd name="connsiteY28" fmla="*/ 1141474 h 1983218"/>
              <a:gd name="connsiteX29" fmla="*/ 523755 w 1983218"/>
              <a:gd name="connsiteY29" fmla="*/ 1141544 h 1983218"/>
              <a:gd name="connsiteX30" fmla="*/ 561886 w 1983218"/>
              <a:gd name="connsiteY30" fmla="*/ 1141474 h 1983218"/>
              <a:gd name="connsiteX31" fmla="*/ 210943 w 1983218"/>
              <a:gd name="connsiteY31" fmla="*/ 1602681 h 1983218"/>
              <a:gd name="connsiteX32" fmla="*/ 0 w 1983218"/>
              <a:gd name="connsiteY32" fmla="*/ 991609 h 1983218"/>
              <a:gd name="connsiteX33" fmla="*/ 991609 w 1983218"/>
              <a:gd name="connsiteY33" fmla="*/ 0 h 198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83218" h="1983218">
                <a:moveTo>
                  <a:pt x="991609" y="0"/>
                </a:moveTo>
                <a:cubicBezTo>
                  <a:pt x="1539293" y="0"/>
                  <a:pt x="1983218" y="443996"/>
                  <a:pt x="1983218" y="991609"/>
                </a:cubicBezTo>
                <a:cubicBezTo>
                  <a:pt x="1983218" y="1539293"/>
                  <a:pt x="1539293" y="1983218"/>
                  <a:pt x="991679" y="1983218"/>
                </a:cubicBezTo>
                <a:cubicBezTo>
                  <a:pt x="689362" y="1983218"/>
                  <a:pt x="418878" y="1847767"/>
                  <a:pt x="236970" y="1634445"/>
                </a:cubicBezTo>
                <a:cubicBezTo>
                  <a:pt x="261668" y="1623390"/>
                  <a:pt x="274122" y="1619822"/>
                  <a:pt x="303087" y="1615274"/>
                </a:cubicBezTo>
                <a:cubicBezTo>
                  <a:pt x="326245" y="1611496"/>
                  <a:pt x="348494" y="1609677"/>
                  <a:pt x="372492" y="1609677"/>
                </a:cubicBezTo>
                <a:cubicBezTo>
                  <a:pt x="408314" y="1609677"/>
                  <a:pt x="444625" y="1613455"/>
                  <a:pt x="515919" y="1624440"/>
                </a:cubicBezTo>
                <a:cubicBezTo>
                  <a:pt x="586024" y="1635144"/>
                  <a:pt x="608693" y="1637593"/>
                  <a:pt x="637938" y="1637593"/>
                </a:cubicBezTo>
                <a:lnTo>
                  <a:pt x="643955" y="1637523"/>
                </a:lnTo>
                <a:cubicBezTo>
                  <a:pt x="683485" y="1636823"/>
                  <a:pt x="716858" y="1625909"/>
                  <a:pt x="747083" y="1603520"/>
                </a:cubicBezTo>
                <a:cubicBezTo>
                  <a:pt x="776468" y="1581831"/>
                  <a:pt x="797807" y="1553425"/>
                  <a:pt x="816768" y="1511167"/>
                </a:cubicBezTo>
                <a:cubicBezTo>
                  <a:pt x="826073" y="1490317"/>
                  <a:pt x="829291" y="1481362"/>
                  <a:pt x="835448" y="1457994"/>
                </a:cubicBezTo>
                <a:lnTo>
                  <a:pt x="816558" y="1453166"/>
                </a:lnTo>
                <a:cubicBezTo>
                  <a:pt x="813969" y="1458763"/>
                  <a:pt x="811660" y="1463031"/>
                  <a:pt x="810261" y="1465830"/>
                </a:cubicBezTo>
                <a:cubicBezTo>
                  <a:pt x="795918" y="1493326"/>
                  <a:pt x="771850" y="1520752"/>
                  <a:pt x="747083" y="1537893"/>
                </a:cubicBezTo>
                <a:cubicBezTo>
                  <a:pt x="732950" y="1547478"/>
                  <a:pt x="717628" y="1554895"/>
                  <a:pt x="701466" y="1559862"/>
                </a:cubicBezTo>
                <a:cubicBezTo>
                  <a:pt x="680546" y="1566229"/>
                  <a:pt x="659557" y="1568748"/>
                  <a:pt x="627303" y="1568748"/>
                </a:cubicBezTo>
                <a:cubicBezTo>
                  <a:pt x="612821" y="1568748"/>
                  <a:pt x="593720" y="1568048"/>
                  <a:pt x="571192" y="1566789"/>
                </a:cubicBezTo>
                <a:lnTo>
                  <a:pt x="508573" y="1562941"/>
                </a:lnTo>
                <a:cubicBezTo>
                  <a:pt x="479608" y="1561262"/>
                  <a:pt x="457849" y="1560352"/>
                  <a:pt x="443576" y="1560352"/>
                </a:cubicBezTo>
                <a:cubicBezTo>
                  <a:pt x="425035" y="1560352"/>
                  <a:pt x="415800" y="1560842"/>
                  <a:pt x="392922" y="1562871"/>
                </a:cubicBezTo>
                <a:lnTo>
                  <a:pt x="745334" y="1091659"/>
                </a:lnTo>
                <a:lnTo>
                  <a:pt x="301828" y="1091659"/>
                </a:lnTo>
                <a:lnTo>
                  <a:pt x="267125" y="1225291"/>
                </a:lnTo>
                <a:lnTo>
                  <a:pt x="287835" y="1229979"/>
                </a:lnTo>
                <a:cubicBezTo>
                  <a:pt x="290283" y="1224871"/>
                  <a:pt x="292242" y="1221303"/>
                  <a:pt x="293572" y="1218924"/>
                </a:cubicBezTo>
                <a:cubicBezTo>
                  <a:pt x="305116" y="1198285"/>
                  <a:pt x="322817" y="1177225"/>
                  <a:pt x="336950" y="1167361"/>
                </a:cubicBezTo>
                <a:cubicBezTo>
                  <a:pt x="348984" y="1158895"/>
                  <a:pt x="363746" y="1152948"/>
                  <a:pt x="380328" y="1149659"/>
                </a:cubicBezTo>
                <a:cubicBezTo>
                  <a:pt x="407684" y="1144342"/>
                  <a:pt x="445605" y="1141474"/>
                  <a:pt x="485975" y="1141474"/>
                </a:cubicBezTo>
                <a:lnTo>
                  <a:pt x="523755" y="1141544"/>
                </a:lnTo>
                <a:lnTo>
                  <a:pt x="561886" y="1141474"/>
                </a:lnTo>
                <a:lnTo>
                  <a:pt x="210943" y="1602681"/>
                </a:lnTo>
                <a:cubicBezTo>
                  <a:pt x="78920" y="1434276"/>
                  <a:pt x="0" y="1222213"/>
                  <a:pt x="0" y="991609"/>
                </a:cubicBezTo>
                <a:cubicBezTo>
                  <a:pt x="0" y="443996"/>
                  <a:pt x="443996" y="0"/>
                  <a:pt x="9916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93FBEF06-3376-4805-93CA-9F93395D9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id="{84B6CFBF-971A-45D4-9A48-C535D13B9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24DA5-252C-74DC-1CE5-E576586A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49926"/>
            <a:ext cx="9586415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6D8C7CCC-B41F-90D3-9779-A53FAFEBD6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0825" y="666073"/>
            <a:ext cx="9583200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239712" indent="0">
              <a:buNone/>
              <a:defRPr sz="1800">
                <a:solidFill>
                  <a:schemeClr val="accent1"/>
                </a:solidFill>
              </a:defRPr>
            </a:lvl2pPr>
            <a:lvl3pPr marL="538163" indent="0">
              <a:buNone/>
              <a:defRPr sz="1800">
                <a:solidFill>
                  <a:schemeClr val="accent1"/>
                </a:solidFill>
              </a:defRPr>
            </a:lvl3pPr>
            <a:lvl4pPr marL="719138" indent="0">
              <a:buNone/>
              <a:defRPr sz="1800">
                <a:solidFill>
                  <a:schemeClr val="accent1"/>
                </a:solidFill>
              </a:defRPr>
            </a:lvl4pPr>
            <a:lvl5pPr marL="985837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031E07B-2A7A-AED0-5ABD-760BD61896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0363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866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3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1A447B7-CC90-A32E-DFC0-7E1E1B168B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374054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1A447B7-CC90-A32E-DFC0-7E1E1B168B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40E76D1-56AB-41F8-8334-371CEAB473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79656" y="1436992"/>
            <a:ext cx="1920000" cy="192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333">
                <a:solidFill>
                  <a:srgbClr val="2167A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FDFBA93-64DC-4F26-953C-E4271D7A5F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871864" y="1436992"/>
            <a:ext cx="1920000" cy="192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333">
                <a:solidFill>
                  <a:srgbClr val="2167A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3BE1813-D5B5-4415-BB63-F6AD5397276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688288" y="1436992"/>
            <a:ext cx="1920000" cy="192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333">
                <a:solidFill>
                  <a:srgbClr val="2167A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picture here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714EC8C7-A133-478F-BF8B-66FEF67BC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548967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E5C41A63-DFB8-45B3-BA91-86A5B9928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48967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ECDE5-FFEA-2A2A-9BE3-3DA81986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49926"/>
            <a:ext cx="9586415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0C1ECCF3-5556-23D4-3836-1A50EBEE4F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0825" y="666073"/>
            <a:ext cx="9583200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239712" indent="0">
              <a:buNone/>
              <a:defRPr sz="1800">
                <a:solidFill>
                  <a:schemeClr val="accent1"/>
                </a:solidFill>
              </a:defRPr>
            </a:lvl2pPr>
            <a:lvl3pPr marL="538163" indent="0">
              <a:buNone/>
              <a:defRPr sz="1800">
                <a:solidFill>
                  <a:schemeClr val="accent1"/>
                </a:solidFill>
              </a:defRPr>
            </a:lvl3pPr>
            <a:lvl4pPr marL="719138" indent="0">
              <a:buNone/>
              <a:defRPr sz="1800">
                <a:solidFill>
                  <a:schemeClr val="accent1"/>
                </a:solidFill>
              </a:defRPr>
            </a:lvl4pPr>
            <a:lvl5pPr marL="985837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A31730F-3B9B-75DA-6705-90541C0E25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0363" y="152373"/>
            <a:ext cx="1782000" cy="6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4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9744A14C-A64C-0BD4-4306-BBB8201349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54184516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7772400" imgH="10058400" progId="TCLayout.ActiveDocument.1">
                  <p:embed/>
                </p:oleObj>
              </mc:Choice>
              <mc:Fallback>
                <p:oleObj name="think-cell Slide" r:id="rId20" imgW="7772400" imgH="10058400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9744A14C-A64C-0BD4-4306-BBB820134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6" y="249926"/>
            <a:ext cx="9586415" cy="3600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961200"/>
            <a:ext cx="11677649" cy="5278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4512" y="6564842"/>
            <a:ext cx="551115" cy="1819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58F0B4-6BC7-4BFB-804F-EE9B892902C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E9977-C3E2-4A29-A565-FFA15C7CA5E3}"/>
              </a:ext>
            </a:extLst>
          </p:cNvPr>
          <p:cNvSpPr txBox="1"/>
          <p:nvPr userDrawn="1"/>
        </p:nvSpPr>
        <p:spPr>
          <a:xfrm>
            <a:off x="11158230" y="6548967"/>
            <a:ext cx="699337" cy="1435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900" dirty="0">
                <a:latin typeface="+mn-lt"/>
                <a:cs typeface="Arial" panose="020B0604020202020204" pitchFamily="34" charset="0"/>
              </a:rPr>
              <a:t>© Zurich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DD3C19F-8057-4A4E-9322-AA44FA531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1053" y="6564842"/>
            <a:ext cx="8112000" cy="1819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2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63" r:id="rId5"/>
    <p:sldLayoutId id="2147483664" r:id="rId6"/>
    <p:sldLayoutId id="2147483672" r:id="rId7"/>
    <p:sldLayoutId id="2147483673" r:id="rId8"/>
    <p:sldLayoutId id="2147483671" r:id="rId9"/>
    <p:sldLayoutId id="2147483674" r:id="rId10"/>
    <p:sldLayoutId id="2147483665" r:id="rId11"/>
    <p:sldLayoutId id="2147483675" r:id="rId12"/>
    <p:sldLayoutId id="2147483670" r:id="rId13"/>
    <p:sldLayoutId id="2147483666" r:id="rId14"/>
    <p:sldLayoutId id="2147483667" r:id="rId15"/>
    <p:sldLayoutId id="2147483676" r:id="rId16"/>
    <p:sldLayoutId id="2147483677" r:id="rId17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68288" indent="-268288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447675" indent="-207963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−"/>
        <a:defRPr sz="16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719138" indent="-180975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896938" indent="-17780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1165225" indent="-179388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6" userDrawn="1">
          <p15:clr>
            <a:srgbClr val="F26B43"/>
          </p15:clr>
        </p15:guide>
        <p15:guide id="2" pos="158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  <p15:guide id="7" pos="3716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6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image" Target="../media/image35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image" Target="../media/image37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6" Type="http://schemas.openxmlformats.org/officeDocument/2006/relationships/image" Target="../media/image33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9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4.xml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5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0.svg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7.emf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31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368B3B6-CBB1-0554-E548-865EE90068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81886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368B3B6-CBB1-0554-E548-865EE90068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1CA520DE-243F-0C5D-17D1-6319171D2C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Construir confianza del consumidor a través de la </a:t>
            </a:r>
            <a:r>
              <a:rPr lang="es-ES" b="1" u="sng" dirty="0"/>
              <a:t>adopción ética de la IA </a:t>
            </a:r>
            <a:endParaRPr lang="en-GB" b="1" u="sng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B418E4D-825A-628B-60B1-4BA787D37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Javier Yuste Heredero</a:t>
            </a:r>
          </a:p>
          <a:p>
            <a:r>
              <a:rPr lang="en-GB" dirty="0"/>
              <a:t>CDO Zurich Seguros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9BF2FE-D4A0-C57C-E1E8-F4E97E5E9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600" dirty="0"/>
              <a:t>04/06/25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6FA8CD-9850-B662-8FE8-9E1352DEF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064" y="1207135"/>
            <a:ext cx="2330707" cy="56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877FF-C714-8D28-F6CF-2B6922A1E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E2A8A05-A139-F977-DE30-32A2BD12E7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53763CA-98DB-F64E-0B14-0858544E3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57A4A-AF00-67B3-E58D-B8A4C1402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7425C2-5140-41F6-BB09-9F81CDDF6F00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3539D-1558-6BDD-F0D8-0082B7795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F17D6-25D0-E143-60CA-C95E0AF5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61801"/>
            <a:ext cx="9583200" cy="360099"/>
          </a:xfrm>
        </p:spPr>
        <p:txBody>
          <a:bodyPr/>
          <a:lstStyle/>
          <a:p>
            <a:r>
              <a:rPr lang="es-ES" b="1" noProof="0" dirty="0"/>
              <a:t>¿Cómo evalúo si es un sistema de IA?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D619FCF-3924-A38C-D597-1BEE36D1704A}"/>
              </a:ext>
            </a:extLst>
          </p:cNvPr>
          <p:cNvSpPr txBox="1"/>
          <p:nvPr/>
        </p:nvSpPr>
        <p:spPr>
          <a:xfrm>
            <a:off x="2261052" y="1062025"/>
            <a:ext cx="9388641" cy="443464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/>
                </a:solidFill>
              </a:rPr>
              <a:t>El caso identificado es un sistema de IA?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>
              <a:solidFill>
                <a:schemeClr val="accent1"/>
              </a:solidFill>
            </a:endParaRPr>
          </a:p>
          <a:p>
            <a:pPr marL="800100" lvl="1" indent="-342900" algn="just">
              <a:buAutoNum type="arabicPeriod"/>
            </a:pPr>
            <a:r>
              <a:rPr lang="es-ES" dirty="0">
                <a:solidFill>
                  <a:schemeClr val="accent1"/>
                </a:solidFill>
              </a:rPr>
              <a:t>Debe basarse en una máquina. </a:t>
            </a:r>
          </a:p>
          <a:p>
            <a:pPr marL="800100" lvl="1" indent="-342900" algn="just">
              <a:buAutoNum type="arabicPeriod"/>
            </a:pPr>
            <a:endParaRPr lang="es-ES" dirty="0">
              <a:solidFill>
                <a:schemeClr val="accent1"/>
              </a:solidFill>
            </a:endParaRPr>
          </a:p>
          <a:p>
            <a:pPr marL="800100" lvl="1" indent="-342900" algn="just">
              <a:buAutoNum type="arabicPeriod"/>
            </a:pPr>
            <a:r>
              <a:rPr lang="es-ES" dirty="0">
                <a:solidFill>
                  <a:schemeClr val="accent1"/>
                </a:solidFill>
              </a:rPr>
              <a:t>Debe tener distintos niveles de autonomía. </a:t>
            </a:r>
          </a:p>
          <a:p>
            <a:pPr marL="800100" lvl="1" indent="-342900" algn="just">
              <a:buAutoNum type="arabicPeriod"/>
            </a:pPr>
            <a:endParaRPr lang="es-ES" dirty="0">
              <a:solidFill>
                <a:schemeClr val="accent1"/>
              </a:solidFill>
            </a:endParaRPr>
          </a:p>
          <a:p>
            <a:pPr marL="800100" lvl="1" indent="-342900" algn="just">
              <a:buAutoNum type="arabicPeriod"/>
            </a:pPr>
            <a:r>
              <a:rPr lang="es-ES" dirty="0">
                <a:solidFill>
                  <a:schemeClr val="accent1"/>
                </a:solidFill>
              </a:rPr>
              <a:t>Debe tener capacidad de adaptación tras el despliegue. </a:t>
            </a:r>
          </a:p>
          <a:p>
            <a:pPr marL="800100" lvl="1" indent="-342900" algn="just">
              <a:buAutoNum type="arabicPeriod"/>
            </a:pPr>
            <a:endParaRPr lang="es-ES" dirty="0">
              <a:solidFill>
                <a:schemeClr val="accent1"/>
              </a:solidFill>
            </a:endParaRPr>
          </a:p>
          <a:p>
            <a:pPr marL="800100" lvl="1" indent="-342900" algn="just">
              <a:buAutoNum type="arabicPeriod"/>
            </a:pPr>
            <a:r>
              <a:rPr lang="es-ES" dirty="0">
                <a:solidFill>
                  <a:schemeClr val="accent1"/>
                </a:solidFill>
              </a:rPr>
              <a:t>Debe tener objetivos explícitos o implícitos. </a:t>
            </a:r>
          </a:p>
          <a:p>
            <a:pPr marL="800100" lvl="1" indent="-342900" algn="just">
              <a:buAutoNum type="arabicPeriod"/>
            </a:pPr>
            <a:endParaRPr lang="es-ES" dirty="0">
              <a:solidFill>
                <a:schemeClr val="accent1"/>
              </a:solidFill>
            </a:endParaRPr>
          </a:p>
          <a:p>
            <a:pPr marL="800100" lvl="1" indent="-342900" algn="just">
              <a:buAutoNum type="arabicPeriod"/>
            </a:pPr>
            <a:r>
              <a:rPr lang="es-ES" dirty="0">
                <a:solidFill>
                  <a:schemeClr val="accent1"/>
                </a:solidFill>
              </a:rPr>
              <a:t>Debe hacer una inferencia para generar los resultados. </a:t>
            </a:r>
          </a:p>
          <a:p>
            <a:pPr marL="800100" lvl="1" indent="-342900" algn="just">
              <a:buAutoNum type="arabicPeriod"/>
            </a:pPr>
            <a:endParaRPr lang="es-ES" dirty="0">
              <a:solidFill>
                <a:schemeClr val="accent1"/>
              </a:solidFill>
            </a:endParaRPr>
          </a:p>
          <a:p>
            <a:pPr marL="800100" lvl="1" indent="-342900" algn="just">
              <a:buAutoNum type="arabicPeriod"/>
            </a:pPr>
            <a:r>
              <a:rPr lang="es-ES" dirty="0">
                <a:solidFill>
                  <a:schemeClr val="accent1"/>
                </a:solidFill>
              </a:rPr>
              <a:t>Deben generar unos tipos de resultados concretos. </a:t>
            </a:r>
          </a:p>
          <a:p>
            <a:pPr marL="800100" lvl="1" indent="-342900" algn="just">
              <a:buAutoNum type="arabicPeriod"/>
            </a:pPr>
            <a:endParaRPr lang="es-ES" dirty="0">
              <a:solidFill>
                <a:schemeClr val="accent1"/>
              </a:solidFill>
            </a:endParaRPr>
          </a:p>
          <a:p>
            <a:pPr marL="800100" lvl="1" indent="-342900" algn="just">
              <a:buAutoNum type="arabicPeriod"/>
            </a:pPr>
            <a:r>
              <a:rPr lang="es-ES" dirty="0">
                <a:solidFill>
                  <a:schemeClr val="accent1"/>
                </a:solidFill>
              </a:rPr>
              <a:t>Debe poder influir en entornos físicos o virtuales. 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3DBFB735-D50A-8733-7009-7AC9AD38DF14}"/>
              </a:ext>
            </a:extLst>
          </p:cNvPr>
          <p:cNvSpPr txBox="1"/>
          <p:nvPr/>
        </p:nvSpPr>
        <p:spPr>
          <a:xfrm>
            <a:off x="202604" y="1518302"/>
            <a:ext cx="1972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Zurich Sans Light"/>
                <a:ea typeface="+mn-ea"/>
                <a:cs typeface="+mn-cs"/>
              </a:rPr>
              <a:t>Evaluar si el Caso de Uso </a:t>
            </a:r>
          </a:p>
          <a:p>
            <a:pPr algn="ctr"/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Zurich Sans Light"/>
                <a:ea typeface="+mn-ea"/>
                <a:cs typeface="+mn-cs"/>
              </a:rPr>
              <a:t>es un Sistema de IA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10" name="Group 86">
            <a:extLst>
              <a:ext uri="{FF2B5EF4-FFF2-40B4-BE49-F238E27FC236}">
                <a16:creationId xmlns:a16="http://schemas.microsoft.com/office/drawing/2014/main" id="{9CCABBB5-BDEE-3A6E-594E-71417467C860}"/>
              </a:ext>
            </a:extLst>
          </p:cNvPr>
          <p:cNvGrpSpPr/>
          <p:nvPr/>
        </p:nvGrpSpPr>
        <p:grpSpPr>
          <a:xfrm>
            <a:off x="844199" y="2132681"/>
            <a:ext cx="720000" cy="720000"/>
            <a:chOff x="5638800" y="2971800"/>
            <a:chExt cx="594360" cy="594360"/>
          </a:xfrm>
        </p:grpSpPr>
        <p:pic>
          <p:nvPicPr>
            <p:cNvPr id="11" name="Graphic 84" descr="Processor outline">
              <a:extLst>
                <a:ext uri="{FF2B5EF4-FFF2-40B4-BE49-F238E27FC236}">
                  <a16:creationId xmlns:a16="http://schemas.microsoft.com/office/drawing/2014/main" id="{B363F4AD-2A2D-68B7-510C-723F261E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594360" cy="594360"/>
            </a:xfrm>
            <a:prstGeom prst="rect">
              <a:avLst/>
            </a:prstGeom>
          </p:spPr>
        </p:pic>
        <p:sp>
          <p:nvSpPr>
            <p:cNvPr id="12" name="TextBox 85">
              <a:extLst>
                <a:ext uri="{FF2B5EF4-FFF2-40B4-BE49-F238E27FC236}">
                  <a16:creationId xmlns:a16="http://schemas.microsoft.com/office/drawing/2014/main" id="{9F43A201-CDD0-8462-8458-0CDF31C29C7B}"/>
                </a:ext>
              </a:extLst>
            </p:cNvPr>
            <p:cNvSpPr txBox="1"/>
            <p:nvPr/>
          </p:nvSpPr>
          <p:spPr>
            <a:xfrm>
              <a:off x="5717836" y="3063468"/>
              <a:ext cx="436289" cy="41102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s-ES_tradnl" sz="1200" dirty="0">
                  <a:solidFill>
                    <a:schemeClr val="accent3"/>
                  </a:solidFill>
                </a:rPr>
                <a:t>IA</a:t>
              </a:r>
              <a:endParaRPr lang="en-US" sz="120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7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8B744-D8C6-FAD1-D4F0-CE575F100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2B452B-12E7-B438-ADE2-266C4D7893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E2A8A05-A139-F977-DE30-32A2BD12E7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EF57B-D09C-E87C-99A6-1BCB7AB45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7425C2-5140-41F6-BB09-9F81CDDF6F00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B6D38-6471-EFDC-EADF-CAEBF98EF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4154D-75CE-E4DE-21E9-920EADB7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61801"/>
            <a:ext cx="9583200" cy="360099"/>
          </a:xfrm>
        </p:spPr>
        <p:txBody>
          <a:bodyPr/>
          <a:lstStyle/>
          <a:p>
            <a:r>
              <a:rPr lang="es-ES" b="1" noProof="0" dirty="0"/>
              <a:t>Registro y evalúo el riesgo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D7EB151-07DA-7172-68DD-43BD19F042AC}"/>
              </a:ext>
            </a:extLst>
          </p:cNvPr>
          <p:cNvSpPr txBox="1"/>
          <p:nvPr/>
        </p:nvSpPr>
        <p:spPr>
          <a:xfrm>
            <a:off x="4156364" y="1715163"/>
            <a:ext cx="7457704" cy="52588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/>
                </a:solidFill>
              </a:rPr>
              <a:t>Registramos el caso en el inventario y se pasa a evaluación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EC0CEB22-EEB4-04BF-DF07-4973248FEF6D}"/>
              </a:ext>
            </a:extLst>
          </p:cNvPr>
          <p:cNvSpPr txBox="1"/>
          <p:nvPr/>
        </p:nvSpPr>
        <p:spPr>
          <a:xfrm>
            <a:off x="1117725" y="1346355"/>
            <a:ext cx="1972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Zurich Sans Light"/>
                <a:ea typeface="+mn-ea"/>
                <a:cs typeface="+mn-cs"/>
              </a:rPr>
              <a:t>Registrar el Caso de Uso en el Inventario de IA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3" name="Graphic 8" descr="Clipboard Checked outline">
            <a:extLst>
              <a:ext uri="{FF2B5EF4-FFF2-40B4-BE49-F238E27FC236}">
                <a16:creationId xmlns:a16="http://schemas.microsoft.com/office/drawing/2014/main" id="{551786A8-7C98-FF73-8955-002715C14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4808" y="1960734"/>
            <a:ext cx="720000" cy="720000"/>
          </a:xfrm>
          <a:prstGeom prst="rect">
            <a:avLst/>
          </a:prstGeom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0B98C48A-E7C4-B053-6283-43134CB25FE8}"/>
              </a:ext>
            </a:extLst>
          </p:cNvPr>
          <p:cNvSpPr txBox="1"/>
          <p:nvPr/>
        </p:nvSpPr>
        <p:spPr>
          <a:xfrm>
            <a:off x="1123156" y="4181037"/>
            <a:ext cx="1776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  <a:latin typeface="Zurich Sans Light"/>
              </a:rPr>
              <a:t>Evaluación de </a:t>
            </a:r>
          </a:p>
          <a:p>
            <a:pPr algn="ctr"/>
            <a:r>
              <a:rPr lang="es-ES" sz="1200" b="1" dirty="0">
                <a:solidFill>
                  <a:schemeClr val="accent1"/>
                </a:solidFill>
                <a:latin typeface="Zurich Sans Light"/>
              </a:rPr>
              <a:t>Riesgo e Impacto</a:t>
            </a:r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B9672F9C-E44D-C5B4-4DC7-B0F90A529E0B}"/>
              </a:ext>
            </a:extLst>
          </p:cNvPr>
          <p:cNvCxnSpPr>
            <a:cxnSpLocks/>
          </p:cNvCxnSpPr>
          <p:nvPr/>
        </p:nvCxnSpPr>
        <p:spPr>
          <a:xfrm>
            <a:off x="2041710" y="4719463"/>
            <a:ext cx="0" cy="64008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9A1AFB02-CBB2-8DB7-2A2E-EC1803A78C32}"/>
              </a:ext>
            </a:extLst>
          </p:cNvPr>
          <p:cNvCxnSpPr>
            <a:cxnSpLocks/>
          </p:cNvCxnSpPr>
          <p:nvPr/>
        </p:nvCxnSpPr>
        <p:spPr>
          <a:xfrm>
            <a:off x="693638" y="5041932"/>
            <a:ext cx="2629719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9">
            <a:extLst>
              <a:ext uri="{FF2B5EF4-FFF2-40B4-BE49-F238E27FC236}">
                <a16:creationId xmlns:a16="http://schemas.microsoft.com/office/drawing/2014/main" id="{43DE04BA-90C8-1295-8939-8003EB718F96}"/>
              </a:ext>
            </a:extLst>
          </p:cNvPr>
          <p:cNvSpPr txBox="1"/>
          <p:nvPr/>
        </p:nvSpPr>
        <p:spPr>
          <a:xfrm>
            <a:off x="120703" y="5422834"/>
            <a:ext cx="1160186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>
                <a:solidFill>
                  <a:srgbClr val="2167AE"/>
                </a:solidFill>
                <a:latin typeface="Zurich Sans Light"/>
              </a:rPr>
              <a:t>Riesgo Bajo</a:t>
            </a:r>
            <a:endParaRPr lang="en-US" sz="120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EBC81AD8-E150-A0C5-0515-68AE0E15EF13}"/>
              </a:ext>
            </a:extLst>
          </p:cNvPr>
          <p:cNvSpPr txBox="1"/>
          <p:nvPr/>
        </p:nvSpPr>
        <p:spPr>
          <a:xfrm>
            <a:off x="1411600" y="5422834"/>
            <a:ext cx="1247021" cy="276999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>
                <a:solidFill>
                  <a:srgbClr val="2167AE"/>
                </a:solidFill>
                <a:latin typeface="Zurich Sans Light"/>
              </a:rPr>
              <a:t>Riesgo Medio</a:t>
            </a:r>
            <a:endParaRPr lang="en-US" sz="1200"/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1692EBED-A14F-9D98-A054-59A62829342D}"/>
              </a:ext>
            </a:extLst>
          </p:cNvPr>
          <p:cNvSpPr txBox="1"/>
          <p:nvPr/>
        </p:nvSpPr>
        <p:spPr>
          <a:xfrm>
            <a:off x="2789331" y="5422834"/>
            <a:ext cx="1068053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>
                <a:solidFill>
                  <a:srgbClr val="2167AE"/>
                </a:solidFill>
                <a:latin typeface="Zurich Sans Light"/>
              </a:rPr>
              <a:t>Riesgo Alto</a:t>
            </a:r>
            <a:endParaRPr lang="en-US" sz="1200"/>
          </a:p>
        </p:txBody>
      </p:sp>
      <p:cxnSp>
        <p:nvCxnSpPr>
          <p:cNvPr id="20" name="Straight Connector 22">
            <a:extLst>
              <a:ext uri="{FF2B5EF4-FFF2-40B4-BE49-F238E27FC236}">
                <a16:creationId xmlns:a16="http://schemas.microsoft.com/office/drawing/2014/main" id="{E6730393-C416-2FA8-7AC0-82C386CBC594}"/>
              </a:ext>
            </a:extLst>
          </p:cNvPr>
          <p:cNvCxnSpPr>
            <a:cxnSpLocks/>
          </p:cNvCxnSpPr>
          <p:nvPr/>
        </p:nvCxnSpPr>
        <p:spPr>
          <a:xfrm>
            <a:off x="700796" y="5041932"/>
            <a:ext cx="0" cy="307585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3">
            <a:extLst>
              <a:ext uri="{FF2B5EF4-FFF2-40B4-BE49-F238E27FC236}">
                <a16:creationId xmlns:a16="http://schemas.microsoft.com/office/drawing/2014/main" id="{87DA2B7F-F069-B483-72E3-92E0E4CD8DF6}"/>
              </a:ext>
            </a:extLst>
          </p:cNvPr>
          <p:cNvCxnSpPr>
            <a:cxnSpLocks/>
          </p:cNvCxnSpPr>
          <p:nvPr/>
        </p:nvCxnSpPr>
        <p:spPr>
          <a:xfrm>
            <a:off x="3323357" y="5041932"/>
            <a:ext cx="0" cy="307585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B67E4D0-72E7-5DDD-2CD1-A13572F95339}"/>
              </a:ext>
            </a:extLst>
          </p:cNvPr>
          <p:cNvSpPr txBox="1"/>
          <p:nvPr/>
        </p:nvSpPr>
        <p:spPr>
          <a:xfrm>
            <a:off x="4156364" y="3528037"/>
            <a:ext cx="7457704" cy="833663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/>
                </a:solidFill>
              </a:rPr>
              <a:t>Realizamos la evaluación de riesgo que nos deriva a un proceso de gobierno diferente según el nivel de riesgo.</a:t>
            </a:r>
          </a:p>
        </p:txBody>
      </p:sp>
      <p:grpSp>
        <p:nvGrpSpPr>
          <p:cNvPr id="23" name="Group 1036">
            <a:extLst>
              <a:ext uri="{FF2B5EF4-FFF2-40B4-BE49-F238E27FC236}">
                <a16:creationId xmlns:a16="http://schemas.microsoft.com/office/drawing/2014/main" id="{D1CE31F1-46C1-641A-CBA4-17D079B579F3}"/>
              </a:ext>
            </a:extLst>
          </p:cNvPr>
          <p:cNvGrpSpPr/>
          <p:nvPr/>
        </p:nvGrpSpPr>
        <p:grpSpPr>
          <a:xfrm>
            <a:off x="4579639" y="4259611"/>
            <a:ext cx="2265489" cy="2179811"/>
            <a:chOff x="5927103" y="1170464"/>
            <a:chExt cx="2265489" cy="2179811"/>
          </a:xfrm>
        </p:grpSpPr>
        <p:sp>
          <p:nvSpPr>
            <p:cNvPr id="24" name="TextBox 61">
              <a:extLst>
                <a:ext uri="{FF2B5EF4-FFF2-40B4-BE49-F238E27FC236}">
                  <a16:creationId xmlns:a16="http://schemas.microsoft.com/office/drawing/2014/main" id="{2F9356D3-5446-95CB-109F-6CA457C3E06F}"/>
                </a:ext>
              </a:extLst>
            </p:cNvPr>
            <p:cNvSpPr txBox="1"/>
            <p:nvPr/>
          </p:nvSpPr>
          <p:spPr>
            <a:xfrm>
              <a:off x="5931145" y="1639962"/>
              <a:ext cx="2107731" cy="1710313"/>
            </a:xfrm>
            <a:prstGeom prst="rect">
              <a:avLst/>
            </a:prstGeom>
            <a:noFill/>
          </p:spPr>
          <p:txBody>
            <a:bodyPr wrap="square" lIns="0" tIns="108000" rIns="0" bIns="10800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_tradnl" sz="1100" dirty="0">
                  <a:solidFill>
                    <a:schemeClr val="accent1"/>
                  </a:solidFill>
                </a:rPr>
                <a:t>Autonomía de decisión.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accent1"/>
                  </a:solidFill>
                </a:rPr>
                <a:t>Madurez</a:t>
              </a:r>
              <a:r>
                <a:rPr lang="en-US" sz="1100" dirty="0">
                  <a:solidFill>
                    <a:schemeClr val="accent1"/>
                  </a:solidFill>
                </a:rPr>
                <a:t> </a:t>
              </a:r>
              <a:r>
                <a:rPr lang="en-US" sz="1100" dirty="0" err="1">
                  <a:solidFill>
                    <a:schemeClr val="accent1"/>
                  </a:solidFill>
                </a:rPr>
                <a:t>organizacional</a:t>
              </a:r>
              <a:r>
                <a:rPr lang="en-US" sz="1100" dirty="0">
                  <a:solidFill>
                    <a:schemeClr val="accent1"/>
                  </a:solidFill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accent1"/>
                  </a:solidFill>
                </a:rPr>
                <a:t>Complejidad</a:t>
              </a:r>
              <a:r>
                <a:rPr lang="en-US" sz="1100" dirty="0">
                  <a:solidFill>
                    <a:schemeClr val="accent1"/>
                  </a:solidFill>
                </a:rPr>
                <a:t> del </a:t>
              </a:r>
              <a:r>
                <a:rPr lang="en-US" sz="1100" dirty="0" err="1">
                  <a:solidFill>
                    <a:schemeClr val="accent1"/>
                  </a:solidFill>
                </a:rPr>
                <a:t>modelo</a:t>
              </a:r>
              <a:r>
                <a:rPr lang="en-US" sz="1100" dirty="0">
                  <a:solidFill>
                    <a:schemeClr val="accent1"/>
                  </a:solidFill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accent1"/>
                  </a:solidFill>
                </a:rPr>
                <a:t>Nuevos</a:t>
              </a:r>
              <a:r>
                <a:rPr lang="en-US" sz="1100" dirty="0">
                  <a:solidFill>
                    <a:schemeClr val="accent1"/>
                  </a:solidFill>
                </a:rPr>
                <a:t> </a:t>
              </a:r>
              <a:r>
                <a:rPr lang="en-US" sz="1100" dirty="0" err="1">
                  <a:solidFill>
                    <a:schemeClr val="accent1"/>
                  </a:solidFill>
                </a:rPr>
                <a:t>procedimientos</a:t>
              </a:r>
              <a:r>
                <a:rPr lang="en-US" sz="1100" dirty="0">
                  <a:solidFill>
                    <a:schemeClr val="accent1"/>
                  </a:solidFill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accent1"/>
                  </a:solidFill>
                </a:rPr>
                <a:t>Clasificación</a:t>
              </a:r>
              <a:r>
                <a:rPr lang="en-US" sz="1100" dirty="0">
                  <a:solidFill>
                    <a:schemeClr val="accent1"/>
                  </a:solidFill>
                </a:rPr>
                <a:t> de los </a:t>
              </a:r>
              <a:r>
                <a:rPr lang="en-US" sz="1100" dirty="0" err="1">
                  <a:solidFill>
                    <a:schemeClr val="accent1"/>
                  </a:solidFill>
                </a:rPr>
                <a:t>datos</a:t>
              </a:r>
              <a:r>
                <a:rPr lang="en-US" sz="1100" dirty="0">
                  <a:solidFill>
                    <a:schemeClr val="accent1"/>
                  </a:solidFill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accent1"/>
                  </a:solidFill>
                </a:rPr>
                <a:t>Fuente y </a:t>
              </a:r>
              <a:r>
                <a:rPr lang="en-US" sz="1100" dirty="0" err="1">
                  <a:solidFill>
                    <a:schemeClr val="accent1"/>
                  </a:solidFill>
                </a:rPr>
                <a:t>calidad</a:t>
              </a:r>
              <a:r>
                <a:rPr lang="en-US" sz="1100" dirty="0">
                  <a:solidFill>
                    <a:schemeClr val="accent1"/>
                  </a:solidFill>
                </a:rPr>
                <a:t> de los </a:t>
              </a:r>
              <a:r>
                <a:rPr lang="en-US" sz="1100" dirty="0" err="1">
                  <a:solidFill>
                    <a:schemeClr val="accent1"/>
                  </a:solidFill>
                </a:rPr>
                <a:t>datos</a:t>
              </a:r>
              <a:r>
                <a:rPr lang="en-US" sz="1100" dirty="0">
                  <a:solidFill>
                    <a:schemeClr val="accent1"/>
                  </a:solidFill>
                </a:rPr>
                <a:t>.</a:t>
              </a:r>
            </a:p>
          </p:txBody>
        </p:sp>
        <p:sp>
          <p:nvSpPr>
            <p:cNvPr id="25" name="TextBox 55">
              <a:extLst>
                <a:ext uri="{FF2B5EF4-FFF2-40B4-BE49-F238E27FC236}">
                  <a16:creationId xmlns:a16="http://schemas.microsoft.com/office/drawing/2014/main" id="{BCDC36EC-B2B7-6B74-43BD-A07FA41688F2}"/>
                </a:ext>
              </a:extLst>
            </p:cNvPr>
            <p:cNvSpPr txBox="1"/>
            <p:nvPr/>
          </p:nvSpPr>
          <p:spPr>
            <a:xfrm>
              <a:off x="5927103" y="1170464"/>
              <a:ext cx="2265489" cy="433553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r>
                <a:rPr lang="es-ES_tradnl" sz="1400">
                  <a:solidFill>
                    <a:schemeClr val="tx2"/>
                  </a:solidFill>
                </a:rPr>
                <a:t>Factores de Riesgo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26" name="Straight Connector 45">
              <a:extLst>
                <a:ext uri="{FF2B5EF4-FFF2-40B4-BE49-F238E27FC236}">
                  <a16:creationId xmlns:a16="http://schemas.microsoft.com/office/drawing/2014/main" id="{A05D78E1-EBD2-092B-5DFD-979873EE98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7103" y="1602969"/>
              <a:ext cx="2016747" cy="5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37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 animBg="1"/>
      <p:bldP spid="18" grpId="0" animBg="1"/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B500-B3F2-6BFD-0CA7-95ABC5E31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756990A-8A90-C105-DB4F-7761FB3458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2B452B-12E7-B438-ADE2-266C4D789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83309-B0A6-CEE1-0A12-0E28507B0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7425C2-5140-41F6-BB09-9F81CDDF6F00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C39EF-B2E0-B732-BA5C-EE466329F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E333C-D285-B810-B377-62C6D65D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61801"/>
            <a:ext cx="9583200" cy="360099"/>
          </a:xfrm>
        </p:spPr>
        <p:txBody>
          <a:bodyPr/>
          <a:lstStyle/>
          <a:p>
            <a:r>
              <a:rPr lang="es-ES" b="1" noProof="0" dirty="0"/>
              <a:t>Evaluación de Gobernanza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9A64754B-4F6E-63EA-150B-E91FDD70A4B1}"/>
              </a:ext>
            </a:extLst>
          </p:cNvPr>
          <p:cNvSpPr txBox="1"/>
          <p:nvPr/>
        </p:nvSpPr>
        <p:spPr>
          <a:xfrm>
            <a:off x="4156364" y="1715163"/>
            <a:ext cx="7457704" cy="52588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/>
                </a:solidFill>
              </a:rPr>
              <a:t>Registramos el caso en el inventario y se pasa a evaluación</a:t>
            </a:r>
          </a:p>
        </p:txBody>
      </p:sp>
      <p:pic>
        <p:nvPicPr>
          <p:cNvPr id="3" name="Graphic 10" descr="Shield Tick outline">
            <a:extLst>
              <a:ext uri="{FF2B5EF4-FFF2-40B4-BE49-F238E27FC236}">
                <a16:creationId xmlns:a16="http://schemas.microsoft.com/office/drawing/2014/main" id="{972893FC-9FEE-AC29-656D-CC79F943C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679" y="3255623"/>
            <a:ext cx="720000" cy="720000"/>
          </a:xfrm>
          <a:prstGeom prst="rect">
            <a:avLst/>
          </a:prstGeom>
        </p:spPr>
      </p:pic>
      <p:sp>
        <p:nvSpPr>
          <p:cNvPr id="7" name="TextBox 27">
            <a:extLst>
              <a:ext uri="{FF2B5EF4-FFF2-40B4-BE49-F238E27FC236}">
                <a16:creationId xmlns:a16="http://schemas.microsoft.com/office/drawing/2014/main" id="{91A0A9C4-F331-8CF9-AE6E-7978C6B4809C}"/>
              </a:ext>
            </a:extLst>
          </p:cNvPr>
          <p:cNvSpPr txBox="1"/>
          <p:nvPr/>
        </p:nvSpPr>
        <p:spPr>
          <a:xfrm>
            <a:off x="655677" y="2548911"/>
            <a:ext cx="1605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accent1"/>
                </a:solidFill>
                <a:latin typeface="Zurich Sans Light"/>
              </a:rPr>
              <a:t>Realizar </a:t>
            </a:r>
            <a:r>
              <a:rPr lang="es-ES" sz="1200" b="1" dirty="0">
                <a:solidFill>
                  <a:schemeClr val="accent1"/>
                </a:solidFill>
                <a:latin typeface="Zurich Sans Light"/>
              </a:rPr>
              <a:t>Fase 2: Evaluación de </a:t>
            </a:r>
          </a:p>
          <a:p>
            <a:pPr algn="ctr"/>
            <a:r>
              <a:rPr lang="es-ES" sz="1200" b="1" dirty="0">
                <a:solidFill>
                  <a:schemeClr val="accent1"/>
                </a:solidFill>
                <a:latin typeface="Zurich Sans Light"/>
              </a:rPr>
              <a:t>Gobernanza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C94E0BC7-9678-DCDB-39D2-076534925246}"/>
              </a:ext>
            </a:extLst>
          </p:cNvPr>
          <p:cNvGrpSpPr/>
          <p:nvPr/>
        </p:nvGrpSpPr>
        <p:grpSpPr>
          <a:xfrm>
            <a:off x="5830169" y="2694632"/>
            <a:ext cx="3776969" cy="2728235"/>
            <a:chOff x="5654021" y="3790526"/>
            <a:chExt cx="3776969" cy="2728235"/>
          </a:xfrm>
        </p:grpSpPr>
        <p:graphicFrame>
          <p:nvGraphicFramePr>
            <p:cNvPr id="10" name="Table 6">
              <a:extLst>
                <a:ext uri="{FF2B5EF4-FFF2-40B4-BE49-F238E27FC236}">
                  <a16:creationId xmlns:a16="http://schemas.microsoft.com/office/drawing/2014/main" id="{06EBB219-7237-BEF3-6430-3D442086082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6978479"/>
                </p:ext>
              </p:extLst>
            </p:nvPr>
          </p:nvGraphicFramePr>
          <p:xfrm>
            <a:off x="5750149" y="3790526"/>
            <a:ext cx="3552621" cy="2401110"/>
          </p:xfrm>
          <a:graphic>
            <a:graphicData uri="http://schemas.openxmlformats.org/drawingml/2006/table">
              <a:tbl>
                <a:tblPr>
                  <a:tableStyleId>{0E3FDE45-AF77-4B5C-9715-49D594BDF05E}</a:tableStyleId>
                </a:tblPr>
                <a:tblGrid>
                  <a:gridCol w="241400">
                    <a:extLst>
                      <a:ext uri="{9D8B030D-6E8A-4147-A177-3AD203B41FA5}">
                        <a16:colId xmlns:a16="http://schemas.microsoft.com/office/drawing/2014/main" val="503747895"/>
                      </a:ext>
                    </a:extLst>
                  </a:gridCol>
                  <a:gridCol w="3311221">
                    <a:extLst>
                      <a:ext uri="{9D8B030D-6E8A-4147-A177-3AD203B41FA5}">
                        <a16:colId xmlns:a16="http://schemas.microsoft.com/office/drawing/2014/main" val="1476312382"/>
                      </a:ext>
                    </a:extLst>
                  </a:gridCol>
                </a:tblGrid>
                <a:tr h="375890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>
                            <a:solidFill>
                              <a:schemeClr val="bg1"/>
                            </a:solidFill>
                          </a:rPr>
                          <a:t>1</a:t>
                        </a:r>
                      </a:p>
                    </a:txBody>
                    <a:tcPr marL="108000" marR="108000" marT="72000" marB="72000" anchor="ctr">
                      <a:lnL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635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indent="0">
                          <a:buFont typeface="Wingdings" panose="05000000000000000000" pitchFamily="2" charset="2"/>
                          <a:buNone/>
                        </a:pPr>
                        <a:r>
                          <a:rPr lang="en-GB" sz="1100" dirty="0" err="1">
                            <a:solidFill>
                              <a:schemeClr val="accent1"/>
                            </a:solidFill>
                          </a:rPr>
                          <a:t>Inventario</a:t>
                        </a:r>
                        <a:r>
                          <a:rPr lang="en-GB" sz="1100" dirty="0">
                            <a:solidFill>
                              <a:schemeClr val="accent1"/>
                            </a:solidFill>
                          </a:rPr>
                          <a:t> de Casos de Uso.</a:t>
                        </a:r>
                      </a:p>
                    </a:txBody>
                    <a:tcPr marL="108000" marR="108000" marT="72000" marB="72000">
                      <a:lnR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2991519200"/>
                    </a:ext>
                  </a:extLst>
                </a:tr>
                <a:tr h="448775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>
                            <a:solidFill>
                              <a:schemeClr val="bg1"/>
                            </a:solidFill>
                          </a:rPr>
                          <a:t>2</a:t>
                        </a:r>
                      </a:p>
                    </a:txBody>
                    <a:tcPr marL="108000" marR="108000" marT="72000" marB="72000" anchor="ctr">
                      <a:lnL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indent="0">
                          <a:buFont typeface="Wingdings" panose="05000000000000000000" pitchFamily="2" charset="2"/>
                          <a:buNone/>
                        </a:pPr>
                        <a:r>
                          <a:rPr lang="en-GB" sz="1100">
                            <a:solidFill>
                              <a:schemeClr val="accent1"/>
                            </a:solidFill>
                          </a:rPr>
                          <a:t>Definición de Roles y Responsabilidades.</a:t>
                        </a:r>
                      </a:p>
                    </a:txBody>
                    <a:tcPr marL="108000" marR="108000" marT="72000" marB="72000">
                      <a:lnR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758561267"/>
                    </a:ext>
                  </a:extLst>
                </a:tr>
                <a:tr h="375890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>
                            <a:solidFill>
                              <a:schemeClr val="bg1"/>
                            </a:solidFill>
                          </a:rPr>
                          <a:t>3</a:t>
                        </a:r>
                      </a:p>
                    </a:txBody>
                    <a:tcPr marL="108000" marR="108000" marT="72000" marB="72000" anchor="ctr">
                      <a:lnL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s-ES" sz="1100">
                            <a:solidFill>
                              <a:schemeClr val="accent1"/>
                            </a:solidFill>
                          </a:rPr>
                          <a:t>Alcance y objetivos de la solución de IA.</a:t>
                        </a:r>
                        <a:endParaRPr lang="en-GB" sz="1100">
                          <a:solidFill>
                            <a:schemeClr val="accent1"/>
                          </a:solidFill>
                        </a:endParaRPr>
                      </a:p>
                    </a:txBody>
                    <a:tcPr marL="108000" marR="108000" marT="72000" marB="72000">
                      <a:lnR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980761757"/>
                    </a:ext>
                  </a:extLst>
                </a:tr>
                <a:tr h="448775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>
                            <a:solidFill>
                              <a:schemeClr val="bg1"/>
                            </a:solidFill>
                          </a:rPr>
                          <a:t>4</a:t>
                        </a:r>
                      </a:p>
                    </a:txBody>
                    <a:tcPr marL="108000" marR="108000" marT="72000" marB="72000" anchor="ctr">
                      <a:lnL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indent="0">
                          <a:buFont typeface="Arial" panose="020B0604020202020204" pitchFamily="34" charset="0"/>
                          <a:buNone/>
                        </a:pPr>
                        <a:r>
                          <a:rPr lang="es-ES" sz="1100">
                            <a:solidFill>
                              <a:schemeClr val="accent1"/>
                            </a:solidFill>
                          </a:rPr>
                          <a:t>Preparación de datos, modelado y evaluación.</a:t>
                        </a:r>
                        <a:endParaRPr lang="en-GB" sz="1100">
                          <a:solidFill>
                            <a:schemeClr val="accent1"/>
                          </a:solidFill>
                        </a:endParaRPr>
                      </a:p>
                    </a:txBody>
                    <a:tcPr marL="108000" marR="108000" marT="72000" marB="72000">
                      <a:lnR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2841970255"/>
                    </a:ext>
                  </a:extLst>
                </a:tr>
                <a:tr h="375890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>
                            <a:solidFill>
                              <a:schemeClr val="bg1"/>
                            </a:solidFill>
                          </a:rPr>
                          <a:t>5</a:t>
                        </a:r>
                      </a:p>
                    </a:txBody>
                    <a:tcPr marL="108000" marR="108000" marT="72000" marB="72000" anchor="ctr">
                      <a:lnL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indent="0">
                          <a:buFont typeface="Arial" panose="020B0604020202020204" pitchFamily="34" charset="0"/>
                          <a:buNone/>
                        </a:pPr>
                        <a:r>
                          <a:rPr lang="en-GB" sz="1100">
                            <a:solidFill>
                              <a:schemeClr val="accent1"/>
                            </a:solidFill>
                          </a:rPr>
                          <a:t>Implementación.</a:t>
                        </a:r>
                      </a:p>
                    </a:txBody>
                    <a:tcPr marL="108000" marR="108000" marT="72000" marB="72000">
                      <a:lnR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967125683"/>
                    </a:ext>
                  </a:extLst>
                </a:tr>
                <a:tr h="375890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dirty="0">
                            <a:solidFill>
                              <a:schemeClr val="bg1"/>
                            </a:solidFill>
                          </a:rPr>
                          <a:t>6</a:t>
                        </a:r>
                      </a:p>
                    </a:txBody>
                    <a:tcPr marL="108000" marR="108000" marT="72000" marB="72000" anchor="ctr">
                      <a:lnL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indent="0">
                          <a:buFont typeface="Arial" panose="020B0604020202020204" pitchFamily="34" charset="0"/>
                          <a:buNone/>
                        </a:pPr>
                        <a:r>
                          <a:rPr lang="en-GB" sz="1100" dirty="0" err="1">
                            <a:solidFill>
                              <a:schemeClr val="accent1"/>
                            </a:solidFill>
                          </a:rPr>
                          <a:t>Monitorización</a:t>
                        </a:r>
                        <a:r>
                          <a:rPr lang="en-GB" sz="1100" dirty="0">
                            <a:solidFill>
                              <a:schemeClr val="accent1"/>
                            </a:solidFill>
                          </a:rPr>
                          <a:t>.</a:t>
                        </a:r>
                      </a:p>
                    </a:txBody>
                    <a:tcPr marL="108000" marR="108000" marT="72000" marB="72000">
                      <a:lnR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accent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4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2153103475"/>
                    </a:ext>
                  </a:extLst>
                </a:tr>
              </a:tbl>
            </a:graphicData>
          </a:graphic>
        </p:graphicFrame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5511B56B-4BDC-8297-D381-D24881D60E73}"/>
                </a:ext>
              </a:extLst>
            </p:cNvPr>
            <p:cNvSpPr txBox="1"/>
            <p:nvPr/>
          </p:nvSpPr>
          <p:spPr>
            <a:xfrm>
              <a:off x="5654021" y="6272540"/>
              <a:ext cx="377696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8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C0E48-D974-79CD-E959-17EF6885E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D74E29E-A9C7-F4E2-B82E-998F7DE87A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33DF86-39C2-2CB3-09BA-C36C71F78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C73741-0595-49A1-0C8F-941A41A2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24406"/>
            <a:ext cx="9855199" cy="332399"/>
          </a:xfrm>
        </p:spPr>
        <p:txBody>
          <a:bodyPr vert="horz">
            <a:normAutofit fontScale="90000"/>
          </a:bodyPr>
          <a:lstStyle/>
          <a:p>
            <a:r>
              <a:rPr lang="en-GB" noProof="1">
                <a:latin typeface="+mj-lt"/>
              </a:rPr>
              <a:t>Agenda</a:t>
            </a:r>
          </a:p>
        </p:txBody>
      </p:sp>
      <p:pic>
        <p:nvPicPr>
          <p:cNvPr id="31" name="Picture Placeholder 5" descr="Blue abstract design with square in middle and lines">
            <a:extLst>
              <a:ext uri="{FF2B5EF4-FFF2-40B4-BE49-F238E27FC236}">
                <a16:creationId xmlns:a16="http://schemas.microsoft.com/office/drawing/2014/main" id="{EFC6C6CC-E45A-0876-FC8C-A059A69B64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r="17823"/>
          <a:stretch/>
        </p:blipFill>
        <p:spPr>
          <a:xfrm>
            <a:off x="7564375" y="1197383"/>
            <a:ext cx="4320000" cy="4320000"/>
          </a:xfrm>
          <a:prstGeom prst="ellipse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C76CD2F-9ABF-D70E-447F-5A8CD8B994D1}"/>
              </a:ext>
            </a:extLst>
          </p:cNvPr>
          <p:cNvGrpSpPr/>
          <p:nvPr/>
        </p:nvGrpSpPr>
        <p:grpSpPr>
          <a:xfrm>
            <a:off x="150313" y="1610563"/>
            <a:ext cx="7348462" cy="830997"/>
            <a:chOff x="153192" y="1115490"/>
            <a:chExt cx="7348462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0A7A1F-0F63-F7DE-149B-53D23F4813A4}"/>
                </a:ext>
              </a:extLst>
            </p:cNvPr>
            <p:cNvSpPr/>
            <p:nvPr/>
          </p:nvSpPr>
          <p:spPr>
            <a:xfrm>
              <a:off x="153192" y="1115490"/>
              <a:ext cx="6396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1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F507631-FECD-EA64-FF31-B5254A7E6266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1210948"/>
              <a:ext cx="0" cy="64008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" name="Text Placeholder 7">
              <a:extLst>
                <a:ext uri="{FF2B5EF4-FFF2-40B4-BE49-F238E27FC236}">
                  <a16:creationId xmlns:a16="http://schemas.microsoft.com/office/drawing/2014/main" id="{D1298D14-C847-1C0E-B77B-7FC653194160}"/>
                </a:ext>
              </a:extLst>
            </p:cNvPr>
            <p:cNvSpPr txBox="1">
              <a:spLocks/>
            </p:cNvSpPr>
            <p:nvPr/>
          </p:nvSpPr>
          <p:spPr>
            <a:xfrm>
              <a:off x="844003" y="1187997"/>
              <a:ext cx="6657651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La pregunta del </a:t>
              </a:r>
              <a:r>
                <a:rPr kumimoji="0" lang="es-ES" sz="2400" i="1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millón de Euros</a:t>
              </a:r>
              <a:r>
                <a:rPr kumimoji="0" lang="es-ES" sz="240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: ¿Qué es un sistema de IA?</a:t>
              </a:r>
              <a:endPara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C59F5D-AC3A-06CB-87E7-62DC465C7342}"/>
              </a:ext>
            </a:extLst>
          </p:cNvPr>
          <p:cNvGrpSpPr/>
          <p:nvPr/>
        </p:nvGrpSpPr>
        <p:grpSpPr>
          <a:xfrm>
            <a:off x="153193" y="2464022"/>
            <a:ext cx="7359997" cy="830997"/>
            <a:chOff x="153193" y="1951037"/>
            <a:chExt cx="7359997" cy="8309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F7566B-418A-E085-5204-2CF5B778BF29}"/>
                </a:ext>
              </a:extLst>
            </p:cNvPr>
            <p:cNvSpPr/>
            <p:nvPr/>
          </p:nvSpPr>
          <p:spPr>
            <a:xfrm>
              <a:off x="153193" y="1951037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E4E0E9C-2881-0DC6-0E93-C770282B0EB2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2121991"/>
              <a:ext cx="0" cy="48908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Text Placeholder 7">
              <a:extLst>
                <a:ext uri="{FF2B5EF4-FFF2-40B4-BE49-F238E27FC236}">
                  <a16:creationId xmlns:a16="http://schemas.microsoft.com/office/drawing/2014/main" id="{86A9C993-5627-25F4-42C1-D7BFFF2251A6}"/>
                </a:ext>
              </a:extLst>
            </p:cNvPr>
            <p:cNvSpPr txBox="1">
              <a:spLocks/>
            </p:cNvSpPr>
            <p:nvPr/>
          </p:nvSpPr>
          <p:spPr>
            <a:xfrm>
              <a:off x="855535" y="2176035"/>
              <a:ext cx="6657655" cy="381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lang="es-ES" kern="0" noProof="0" dirty="0">
                  <a:solidFill>
                    <a:srgbClr val="1C67AF"/>
                  </a:solidFill>
                  <a:latin typeface="Zurich Sans Light"/>
                </a:rPr>
                <a:t>Framework gobierno de la IA</a:t>
              </a:r>
              <a:endParaRPr kumimoji="0" lang="es-ES" sz="240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BCE918-D77A-F049-F75B-6FA6D8A94DF4}"/>
              </a:ext>
            </a:extLst>
          </p:cNvPr>
          <p:cNvGrpSpPr/>
          <p:nvPr/>
        </p:nvGrpSpPr>
        <p:grpSpPr>
          <a:xfrm>
            <a:off x="147434" y="3317481"/>
            <a:ext cx="7348461" cy="830997"/>
            <a:chOff x="153193" y="2786584"/>
            <a:chExt cx="7348461" cy="8309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175EC4-9E2E-1261-294D-865DFE3EAA94}"/>
                </a:ext>
              </a:extLst>
            </p:cNvPr>
            <p:cNvSpPr/>
            <p:nvPr/>
          </p:nvSpPr>
          <p:spPr>
            <a:xfrm>
              <a:off x="153193" y="2786584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3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87AD58-AA5F-9BE9-9C77-B36F980383F9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2973482"/>
              <a:ext cx="0" cy="457200"/>
            </a:xfrm>
            <a:prstGeom prst="line">
              <a:avLst/>
            </a:prstGeom>
            <a:ln>
              <a:solidFill>
                <a:srgbClr val="E18EBA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 Placeholder 7">
              <a:extLst>
                <a:ext uri="{FF2B5EF4-FFF2-40B4-BE49-F238E27FC236}">
                  <a16:creationId xmlns:a16="http://schemas.microsoft.com/office/drawing/2014/main" id="{7AC33217-24B5-C4B2-7BE4-ADA2B1601E3B}"/>
                </a:ext>
              </a:extLst>
            </p:cNvPr>
            <p:cNvSpPr txBox="1">
              <a:spLocks/>
            </p:cNvSpPr>
            <p:nvPr/>
          </p:nvSpPr>
          <p:spPr>
            <a:xfrm>
              <a:off x="844005" y="2996227"/>
              <a:ext cx="6657649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Implementación práctica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3565FC-BEDA-595F-593E-E05849ABE7C0}"/>
              </a:ext>
            </a:extLst>
          </p:cNvPr>
          <p:cNvGrpSpPr/>
          <p:nvPr/>
        </p:nvGrpSpPr>
        <p:grpSpPr>
          <a:xfrm>
            <a:off x="144554" y="4170940"/>
            <a:ext cx="7359980" cy="830997"/>
            <a:chOff x="153193" y="3622131"/>
            <a:chExt cx="7359980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4E16A4-CA09-5F74-684C-E6B5128D4A58}"/>
                </a:ext>
              </a:extLst>
            </p:cNvPr>
            <p:cNvSpPr/>
            <p:nvPr/>
          </p:nvSpPr>
          <p:spPr>
            <a:xfrm>
              <a:off x="153193" y="3622131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75B3A0-2313-9F59-6C86-7169C72C971B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3717589"/>
              <a:ext cx="0" cy="640080"/>
            </a:xfrm>
            <a:prstGeom prst="line">
              <a:avLst/>
            </a:prstGeom>
            <a:ln>
              <a:solidFill>
                <a:srgbClr val="19BAB6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Text Placeholder 7">
              <a:extLst>
                <a:ext uri="{FF2B5EF4-FFF2-40B4-BE49-F238E27FC236}">
                  <a16:creationId xmlns:a16="http://schemas.microsoft.com/office/drawing/2014/main" id="{136ED947-C1A9-59E7-3518-4A01BDAAD339}"/>
                </a:ext>
              </a:extLst>
            </p:cNvPr>
            <p:cNvSpPr txBox="1">
              <a:spLocks/>
            </p:cNvSpPr>
            <p:nvPr/>
          </p:nvSpPr>
          <p:spPr>
            <a:xfrm>
              <a:off x="855534" y="3842619"/>
              <a:ext cx="6657639" cy="381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Generando confianza</a:t>
              </a:r>
              <a:endParaRPr kumimoji="0" lang="es-ES" sz="2400" b="1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CDE3B7-324C-E155-23B9-3C88A7C22467}"/>
              </a:ext>
            </a:extLst>
          </p:cNvPr>
          <p:cNvGrpSpPr/>
          <p:nvPr/>
        </p:nvGrpSpPr>
        <p:grpSpPr>
          <a:xfrm>
            <a:off x="141674" y="5024400"/>
            <a:ext cx="7359980" cy="830997"/>
            <a:chOff x="153193" y="3622131"/>
            <a:chExt cx="7359980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DCE1C4-0DB7-0E27-94A9-79DDFDFA74D9}"/>
                </a:ext>
              </a:extLst>
            </p:cNvPr>
            <p:cNvSpPr/>
            <p:nvPr/>
          </p:nvSpPr>
          <p:spPr>
            <a:xfrm>
              <a:off x="153193" y="3622131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5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0F226C-783D-0065-839F-225339A97C49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3717589"/>
              <a:ext cx="0" cy="640080"/>
            </a:xfrm>
            <a:prstGeom prst="line">
              <a:avLst/>
            </a:prstGeom>
            <a:ln>
              <a:solidFill>
                <a:srgbClr val="E1EE9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946F035F-B0A2-29AD-6463-BD01CBB784C7}"/>
                </a:ext>
              </a:extLst>
            </p:cNvPr>
            <p:cNvSpPr txBox="1">
              <a:spLocks/>
            </p:cNvSpPr>
            <p:nvPr/>
          </p:nvSpPr>
          <p:spPr>
            <a:xfrm>
              <a:off x="855534" y="3854492"/>
              <a:ext cx="6657639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lang="es-ES" dirty="0"/>
                <a:t>Q&amp;A</a:t>
              </a:r>
              <a:endPara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17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639AF-8B44-897D-221D-F1FA3104C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666AC59-6588-7912-D0A4-4F6F629BFA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666AC59-6588-7912-D0A4-4F6F629BFA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CD2F5-3C3F-1ACD-A52B-EAE95702B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7425C2-5140-41F6-BB09-9F81CDDF6F00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76D5D-9E30-F524-339E-B9D352301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1B74C-67FB-E474-0C37-DF7ACE4B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noProof="0" dirty="0"/>
              <a:t>La confianza del consumidor como pilar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F57796-71A6-C359-8F5E-6D1F83E7FA62}"/>
              </a:ext>
            </a:extLst>
          </p:cNvPr>
          <p:cNvSpPr txBox="1"/>
          <p:nvPr/>
        </p:nvSpPr>
        <p:spPr>
          <a:xfrm>
            <a:off x="250826" y="1047095"/>
            <a:ext cx="114738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La confianza del consumidor se refiere al grado de seguridad y fiabilidad que los clientes sienten hacia una empresa, sus productos y servicios.</a:t>
            </a:r>
          </a:p>
          <a:p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339765-7D08-DCB8-1FB8-1E6F6240EE12}"/>
              </a:ext>
            </a:extLst>
          </p:cNvPr>
          <p:cNvSpPr txBox="1"/>
          <p:nvPr/>
        </p:nvSpPr>
        <p:spPr>
          <a:xfrm>
            <a:off x="250826" y="4887575"/>
            <a:ext cx="11383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La confianza del consumidor es la expectativa racional y emocional de que una marca cumplirá lo que promete, actuará con transparencia y responderá de manera ética.</a:t>
            </a:r>
          </a:p>
          <a:p>
            <a:endParaRPr lang="es-ES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585F68-0B5B-C131-9073-2D7C88B2521C}"/>
              </a:ext>
            </a:extLst>
          </p:cNvPr>
          <p:cNvSpPr txBox="1"/>
          <p:nvPr/>
        </p:nvSpPr>
        <p:spPr>
          <a:xfrm>
            <a:off x="250826" y="3710008"/>
            <a:ext cx="11383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/>
              <a:t>La confianza del consumidor es la seguridad que tienen los consumidores en tus productos, en tus servicios y en la fiabilidad general de tu marca.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B8708E-B32E-C7A5-2F4D-ED5C2827E255}"/>
              </a:ext>
            </a:extLst>
          </p:cNvPr>
          <p:cNvSpPr txBox="1"/>
          <p:nvPr/>
        </p:nvSpPr>
        <p:spPr>
          <a:xfrm>
            <a:off x="250826" y="2532440"/>
            <a:ext cx="11473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 err="1"/>
              <a:t>Consumer</a:t>
            </a:r>
            <a:r>
              <a:rPr lang="es-ES" sz="2000" dirty="0"/>
              <a:t> trust o confianza del consumidor hace referencia a la seguridad, credibilidad y tranquilidad que transmite al cliente una empresa. </a:t>
            </a:r>
          </a:p>
        </p:txBody>
      </p:sp>
    </p:spTree>
    <p:extLst>
      <p:ext uri="{BB962C8B-B14F-4D97-AF65-F5344CB8AC3E}">
        <p14:creationId xmlns:p14="http://schemas.microsoft.com/office/powerpoint/2010/main" val="30172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B30EBAB-62FF-DCBF-EF55-7CBFC6EB02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35130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B30EBAB-62FF-DCBF-EF55-7CBFC6EB02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85128-F1C1-4807-B882-1B0A61AA9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7425C2-5140-41F6-BB09-9F81CDDF6F00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1FAB6-5E6D-44ED-B559-244B963B6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AABB4-907F-6D0B-6CC8-A2EA33E3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noProof="0"/>
              <a:t>El compromiso de Zurich seguros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C7A463-42D0-DAAF-D21A-2CB628A2B8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300"/>
          <a:stretch/>
        </p:blipFill>
        <p:spPr>
          <a:xfrm>
            <a:off x="2792066" y="3198921"/>
            <a:ext cx="8856595" cy="29124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F04D22-8535-33D8-0040-D1E61A323DBD}"/>
              </a:ext>
            </a:extLst>
          </p:cNvPr>
          <p:cNvSpPr txBox="1"/>
          <p:nvPr/>
        </p:nvSpPr>
        <p:spPr>
          <a:xfrm>
            <a:off x="437323" y="945661"/>
            <a:ext cx="112113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Zurich Seguros, aseguradora líder multicanal, se ha comprometido públicamente a nivel mundial con la protección de datos de sus clientes, y promete blindar y tratar la información personal con total transparencia.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El Grupo ha decidido dar un paso más allá de los requerimientos legales y garantiza que nunca venderá datos de clientes, ni compartirá información personal sin revelar la finalidad.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73CEECB-74F5-26E2-4DA1-399F42F67E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14"/>
          <a:stretch/>
        </p:blipFill>
        <p:spPr>
          <a:xfrm>
            <a:off x="904240" y="3688542"/>
            <a:ext cx="2701208" cy="188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8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EB0EA-CEDE-9AA4-ECA5-C881990D6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278A83E-C3EE-40BD-9A46-BCFB001D67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278A83E-C3EE-40BD-9A46-BCFB001D6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84616-2C67-B165-99AE-DA7F80CA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7425C2-5140-41F6-BB09-9F81CDDF6F00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925DB-790A-C658-B116-F3B2BED5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8121BC-1555-39DE-E1B6-0DDE4BECF78A}"/>
              </a:ext>
            </a:extLst>
          </p:cNvPr>
          <p:cNvSpPr txBox="1"/>
          <p:nvPr/>
        </p:nvSpPr>
        <p:spPr>
          <a:xfrm>
            <a:off x="665018" y="1695917"/>
            <a:ext cx="107946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i="1" dirty="0"/>
              <a:t>La adopción ética de la inteligencia artificial es no solo un imperativo moral (y legal) sino también una estrategia crucial para construir y mantener la confianza del consumidor.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i="1" dirty="0"/>
              <a:t>Al integrar principios éticos rigurosos en el desarrollo y uso de la IA, aseguramos un futuro en el que la tecnología se convierte en un pilar de la prosperidad y bienestar humano, consolidando así una relación de confianza y respeto mutuo entre las empresas y sus consumidores.</a:t>
            </a:r>
          </a:p>
        </p:txBody>
      </p:sp>
    </p:spTree>
    <p:extLst>
      <p:ext uri="{BB962C8B-B14F-4D97-AF65-F5344CB8AC3E}">
        <p14:creationId xmlns:p14="http://schemas.microsoft.com/office/powerpoint/2010/main" val="196081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0D2B4-45AA-436D-8F3F-1949EFD03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29B91F5-FB5E-422D-25A5-DD2474D7BF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33DF86-39C2-2CB3-09BA-C36C71F78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A2FDB7-D0C2-46BA-BD32-C5DB3531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24406"/>
            <a:ext cx="9855199" cy="332399"/>
          </a:xfrm>
        </p:spPr>
        <p:txBody>
          <a:bodyPr vert="horz">
            <a:normAutofit fontScale="90000"/>
          </a:bodyPr>
          <a:lstStyle/>
          <a:p>
            <a:r>
              <a:rPr lang="en-GB" noProof="1">
                <a:latin typeface="+mj-lt"/>
              </a:rPr>
              <a:t>Agenda</a:t>
            </a:r>
          </a:p>
        </p:txBody>
      </p:sp>
      <p:pic>
        <p:nvPicPr>
          <p:cNvPr id="31" name="Picture Placeholder 5" descr="Blue abstract design with square in middle and lines">
            <a:extLst>
              <a:ext uri="{FF2B5EF4-FFF2-40B4-BE49-F238E27FC236}">
                <a16:creationId xmlns:a16="http://schemas.microsoft.com/office/drawing/2014/main" id="{E36AB8CB-063B-9EC9-3F4D-8D5601C0F3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r="17823"/>
          <a:stretch/>
        </p:blipFill>
        <p:spPr>
          <a:xfrm>
            <a:off x="7564375" y="1197383"/>
            <a:ext cx="4320000" cy="4320000"/>
          </a:xfrm>
          <a:prstGeom prst="ellipse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4B440E7-FDDD-ED15-11FC-0E185865F7A8}"/>
              </a:ext>
            </a:extLst>
          </p:cNvPr>
          <p:cNvGrpSpPr/>
          <p:nvPr/>
        </p:nvGrpSpPr>
        <p:grpSpPr>
          <a:xfrm>
            <a:off x="150313" y="1610563"/>
            <a:ext cx="7348462" cy="830997"/>
            <a:chOff x="153192" y="1115490"/>
            <a:chExt cx="7348462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35F58E-27CE-D1B6-0CA6-5B0AFF8620E6}"/>
                </a:ext>
              </a:extLst>
            </p:cNvPr>
            <p:cNvSpPr/>
            <p:nvPr/>
          </p:nvSpPr>
          <p:spPr>
            <a:xfrm>
              <a:off x="153192" y="1115490"/>
              <a:ext cx="6396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1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1A0B39C-E5F2-6173-9A8C-A385DC255CF9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1210948"/>
              <a:ext cx="0" cy="64008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" name="Text Placeholder 7">
              <a:extLst>
                <a:ext uri="{FF2B5EF4-FFF2-40B4-BE49-F238E27FC236}">
                  <a16:creationId xmlns:a16="http://schemas.microsoft.com/office/drawing/2014/main" id="{F25C9DFE-4F46-598C-CB69-CB42D70AD4B1}"/>
                </a:ext>
              </a:extLst>
            </p:cNvPr>
            <p:cNvSpPr txBox="1">
              <a:spLocks/>
            </p:cNvSpPr>
            <p:nvPr/>
          </p:nvSpPr>
          <p:spPr>
            <a:xfrm>
              <a:off x="844003" y="1187997"/>
              <a:ext cx="6657651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La pregunta del </a:t>
              </a:r>
              <a:r>
                <a:rPr kumimoji="0" lang="es-ES" sz="2400" i="1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millón de Euros</a:t>
              </a:r>
              <a:r>
                <a:rPr kumimoji="0" lang="es-ES" sz="240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: ¿Qué es un sistema de IA?</a:t>
              </a:r>
              <a:endPara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E13F88-C708-B70A-68B8-6D6E58F800B4}"/>
              </a:ext>
            </a:extLst>
          </p:cNvPr>
          <p:cNvGrpSpPr/>
          <p:nvPr/>
        </p:nvGrpSpPr>
        <p:grpSpPr>
          <a:xfrm>
            <a:off x="153193" y="2464022"/>
            <a:ext cx="7359997" cy="830997"/>
            <a:chOff x="153193" y="1951037"/>
            <a:chExt cx="7359997" cy="8309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E15EB9-FA0D-2833-0A0C-BB2333AEE920}"/>
                </a:ext>
              </a:extLst>
            </p:cNvPr>
            <p:cNvSpPr/>
            <p:nvPr/>
          </p:nvSpPr>
          <p:spPr>
            <a:xfrm>
              <a:off x="153193" y="1951037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0C79DF5-6FB1-B783-3489-96D3C82F9FF0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2121991"/>
              <a:ext cx="0" cy="48908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Text Placeholder 7">
              <a:extLst>
                <a:ext uri="{FF2B5EF4-FFF2-40B4-BE49-F238E27FC236}">
                  <a16:creationId xmlns:a16="http://schemas.microsoft.com/office/drawing/2014/main" id="{36A4EDD0-EDC3-53E2-17F2-D0278F244E6E}"/>
                </a:ext>
              </a:extLst>
            </p:cNvPr>
            <p:cNvSpPr txBox="1">
              <a:spLocks/>
            </p:cNvSpPr>
            <p:nvPr/>
          </p:nvSpPr>
          <p:spPr>
            <a:xfrm>
              <a:off x="855535" y="2176035"/>
              <a:ext cx="6657655" cy="381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lang="es-ES" kern="0" noProof="0" dirty="0">
                  <a:solidFill>
                    <a:srgbClr val="1C67AF"/>
                  </a:solidFill>
                  <a:latin typeface="Zurich Sans Light"/>
                </a:rPr>
                <a:t>Framework gobierno de la IA</a:t>
              </a:r>
              <a:endParaRPr kumimoji="0" lang="es-ES" sz="240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72489A-8184-49E0-BED6-CD2DB7C88005}"/>
              </a:ext>
            </a:extLst>
          </p:cNvPr>
          <p:cNvGrpSpPr/>
          <p:nvPr/>
        </p:nvGrpSpPr>
        <p:grpSpPr>
          <a:xfrm>
            <a:off x="147434" y="3317481"/>
            <a:ext cx="7348461" cy="830997"/>
            <a:chOff x="153193" y="2786584"/>
            <a:chExt cx="7348461" cy="8309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BA5AC9-DC86-5CDA-65A0-984B5F19D0DA}"/>
                </a:ext>
              </a:extLst>
            </p:cNvPr>
            <p:cNvSpPr/>
            <p:nvPr/>
          </p:nvSpPr>
          <p:spPr>
            <a:xfrm>
              <a:off x="153193" y="2786584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3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FC4C434-F4D4-9EB9-0D17-DA07A99A1885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2973482"/>
              <a:ext cx="0" cy="457200"/>
            </a:xfrm>
            <a:prstGeom prst="line">
              <a:avLst/>
            </a:prstGeom>
            <a:ln>
              <a:solidFill>
                <a:srgbClr val="E18EBA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 Placeholder 7">
              <a:extLst>
                <a:ext uri="{FF2B5EF4-FFF2-40B4-BE49-F238E27FC236}">
                  <a16:creationId xmlns:a16="http://schemas.microsoft.com/office/drawing/2014/main" id="{D0BD1E2E-15E2-EB33-2D3B-740042A7D2D4}"/>
                </a:ext>
              </a:extLst>
            </p:cNvPr>
            <p:cNvSpPr txBox="1">
              <a:spLocks/>
            </p:cNvSpPr>
            <p:nvPr/>
          </p:nvSpPr>
          <p:spPr>
            <a:xfrm>
              <a:off x="844005" y="2996227"/>
              <a:ext cx="6657649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Implementación práctica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CBAA00-8BF6-C06D-FA91-77A8EF598FFA}"/>
              </a:ext>
            </a:extLst>
          </p:cNvPr>
          <p:cNvGrpSpPr/>
          <p:nvPr/>
        </p:nvGrpSpPr>
        <p:grpSpPr>
          <a:xfrm>
            <a:off x="144554" y="4170940"/>
            <a:ext cx="7359980" cy="830997"/>
            <a:chOff x="153193" y="3622131"/>
            <a:chExt cx="7359980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C8A5FB-6980-83A5-1E81-2079574924E1}"/>
                </a:ext>
              </a:extLst>
            </p:cNvPr>
            <p:cNvSpPr/>
            <p:nvPr/>
          </p:nvSpPr>
          <p:spPr>
            <a:xfrm>
              <a:off x="153193" y="3622131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323054-C4B3-5E20-8395-A9F730D533E3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3717589"/>
              <a:ext cx="0" cy="640080"/>
            </a:xfrm>
            <a:prstGeom prst="line">
              <a:avLst/>
            </a:prstGeom>
            <a:ln>
              <a:solidFill>
                <a:srgbClr val="19BAB6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Text Placeholder 7">
              <a:extLst>
                <a:ext uri="{FF2B5EF4-FFF2-40B4-BE49-F238E27FC236}">
                  <a16:creationId xmlns:a16="http://schemas.microsoft.com/office/drawing/2014/main" id="{CD1AF484-F3DA-E197-A8A6-B051D9012353}"/>
                </a:ext>
              </a:extLst>
            </p:cNvPr>
            <p:cNvSpPr txBox="1">
              <a:spLocks/>
            </p:cNvSpPr>
            <p:nvPr/>
          </p:nvSpPr>
          <p:spPr>
            <a:xfrm>
              <a:off x="855534" y="3842619"/>
              <a:ext cx="6657639" cy="381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Generando confianza</a:t>
              </a:r>
              <a:endParaRPr kumimoji="0" lang="es-ES" sz="2400" b="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68C398-26CF-52BD-F4D1-DC1D90201DE3}"/>
              </a:ext>
            </a:extLst>
          </p:cNvPr>
          <p:cNvGrpSpPr/>
          <p:nvPr/>
        </p:nvGrpSpPr>
        <p:grpSpPr>
          <a:xfrm>
            <a:off x="141674" y="5024400"/>
            <a:ext cx="7359980" cy="830997"/>
            <a:chOff x="153193" y="3622131"/>
            <a:chExt cx="7359980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A8EF9B-90A8-76ED-E2E6-BFE285B46507}"/>
                </a:ext>
              </a:extLst>
            </p:cNvPr>
            <p:cNvSpPr/>
            <p:nvPr/>
          </p:nvSpPr>
          <p:spPr>
            <a:xfrm>
              <a:off x="153193" y="3622131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5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7BEF58-AA3C-4D06-D93D-7BF8D97F5864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3717589"/>
              <a:ext cx="0" cy="640080"/>
            </a:xfrm>
            <a:prstGeom prst="line">
              <a:avLst/>
            </a:prstGeom>
            <a:ln>
              <a:solidFill>
                <a:srgbClr val="E1EE9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D060CFEC-8B5A-8AC3-B29D-8DD4BF4402C7}"/>
                </a:ext>
              </a:extLst>
            </p:cNvPr>
            <p:cNvSpPr txBox="1">
              <a:spLocks/>
            </p:cNvSpPr>
            <p:nvPr/>
          </p:nvSpPr>
          <p:spPr>
            <a:xfrm>
              <a:off x="855534" y="3854492"/>
              <a:ext cx="6657639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lang="es-ES" b="1" dirty="0"/>
                <a:t>Q&amp;A</a:t>
              </a:r>
              <a:endPara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64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999570-EDAD-2C80-6CBF-E018FE6AA9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335106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999570-EDAD-2C80-6CBF-E018FE6AA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A0979862-A871-AA03-2D74-256D95EB1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367" y="2146828"/>
            <a:ext cx="6722148" cy="2242079"/>
          </a:xfrm>
        </p:spPr>
        <p:txBody>
          <a:bodyPr/>
          <a:lstStyle/>
          <a:p>
            <a:br>
              <a:rPr lang="en-GB" sz="4400" b="1" dirty="0"/>
            </a:br>
            <a:br>
              <a:rPr lang="en-GB" sz="4400" b="1" dirty="0"/>
            </a:br>
            <a:br>
              <a:rPr lang="en-GB" sz="4400" b="1" dirty="0"/>
            </a:br>
            <a:br>
              <a:rPr lang="en-GB" sz="4400" b="1" dirty="0"/>
            </a:br>
            <a:br>
              <a:rPr lang="en-GB" sz="4400" b="1" dirty="0"/>
            </a:br>
            <a:br>
              <a:rPr lang="en-GB" sz="4400" b="1" dirty="0"/>
            </a:br>
            <a:r>
              <a:rPr lang="en-GB" sz="4400" b="1" dirty="0"/>
              <a:t>Gracias</a:t>
            </a:r>
            <a:br>
              <a:rPr lang="en-GB" sz="4400" b="1" dirty="0"/>
            </a:br>
            <a:br>
              <a:rPr lang="en-GB" sz="4400" b="1" dirty="0"/>
            </a:br>
            <a:br>
              <a:rPr lang="en-GB" sz="4400" b="1" dirty="0"/>
            </a:br>
            <a:endParaRPr lang="en-GB" sz="4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CE8D2-0F6C-4D47-909B-4C95F7ADB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58F0B4-6BC7-4BFB-804F-EE9B892902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E642ED-5A5A-259E-C6E8-3645ED2C54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81434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E642ED-5A5A-259E-C6E8-3645ED2C5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236CB3C6-FB1A-4119-CA00-D8F5AD8D0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68B7A63-E226-AD80-2406-1CFDD34F1B9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582A7A-4E30-EA94-8AD1-8B56888B5D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27C873-F53E-447A-BC8F-A3996ED2CB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41138" y="6548438"/>
            <a:ext cx="550862" cy="182562"/>
          </a:xfrm>
        </p:spPr>
        <p:txBody>
          <a:bodyPr/>
          <a:lstStyle/>
          <a:p>
            <a:fld id="{FA58F0B4-6BC7-4BFB-804F-EE9B892902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0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E4E3FC5-1E5B-459A-92C3-69C39885E9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E4E3FC5-1E5B-459A-92C3-69C39885E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F9BC05-86F7-704A-AFC7-FB6D525B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24406"/>
            <a:ext cx="9855199" cy="332399"/>
          </a:xfrm>
        </p:spPr>
        <p:txBody>
          <a:bodyPr vert="horz">
            <a:normAutofit fontScale="90000"/>
          </a:bodyPr>
          <a:lstStyle/>
          <a:p>
            <a:r>
              <a:rPr lang="en-GB" noProof="1">
                <a:latin typeface="+mj-lt"/>
              </a:rPr>
              <a:t>Agenda</a:t>
            </a:r>
          </a:p>
        </p:txBody>
      </p:sp>
      <p:pic>
        <p:nvPicPr>
          <p:cNvPr id="31" name="Picture Placeholder 5" descr="Blue abstract design with square in middle and lines">
            <a:extLst>
              <a:ext uri="{FF2B5EF4-FFF2-40B4-BE49-F238E27FC236}">
                <a16:creationId xmlns:a16="http://schemas.microsoft.com/office/drawing/2014/main" id="{125BBA26-0FFE-F04A-8DEA-E62E2B42E40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r="17823"/>
          <a:stretch/>
        </p:blipFill>
        <p:spPr>
          <a:xfrm>
            <a:off x="7564375" y="1197383"/>
            <a:ext cx="4320000" cy="4320000"/>
          </a:xfrm>
          <a:prstGeom prst="ellipse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0E03C05-7234-2FDE-2B78-FDB76EE5D2A2}"/>
              </a:ext>
            </a:extLst>
          </p:cNvPr>
          <p:cNvGrpSpPr/>
          <p:nvPr/>
        </p:nvGrpSpPr>
        <p:grpSpPr>
          <a:xfrm>
            <a:off x="150313" y="1610563"/>
            <a:ext cx="7348462" cy="830997"/>
            <a:chOff x="153192" y="1115490"/>
            <a:chExt cx="7348462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3FA7FA-F448-5346-83A8-DF0BA39AE52E}"/>
                </a:ext>
              </a:extLst>
            </p:cNvPr>
            <p:cNvSpPr/>
            <p:nvPr/>
          </p:nvSpPr>
          <p:spPr>
            <a:xfrm>
              <a:off x="153192" y="1115490"/>
              <a:ext cx="6396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1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D0BE53E-0BD7-EF4C-BEF1-7270F8ACEAF9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1210948"/>
              <a:ext cx="0" cy="64008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" name="Text Placeholder 7">
              <a:extLst>
                <a:ext uri="{FF2B5EF4-FFF2-40B4-BE49-F238E27FC236}">
                  <a16:creationId xmlns:a16="http://schemas.microsoft.com/office/drawing/2014/main" id="{A2FD39F7-AE31-CF91-D43C-A67686E76C59}"/>
                </a:ext>
              </a:extLst>
            </p:cNvPr>
            <p:cNvSpPr txBox="1">
              <a:spLocks/>
            </p:cNvSpPr>
            <p:nvPr/>
          </p:nvSpPr>
          <p:spPr>
            <a:xfrm>
              <a:off x="844003" y="1187996"/>
              <a:ext cx="6657651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La pregunta del </a:t>
              </a:r>
              <a:r>
                <a:rPr kumimoji="0" lang="es-E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millón de Euros</a:t>
              </a: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: ¿Qué es un sistema de IA?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E4FEE4-7A94-5C36-8C15-5B042EDBF7E4}"/>
              </a:ext>
            </a:extLst>
          </p:cNvPr>
          <p:cNvGrpSpPr/>
          <p:nvPr/>
        </p:nvGrpSpPr>
        <p:grpSpPr>
          <a:xfrm>
            <a:off x="153193" y="2464022"/>
            <a:ext cx="7359997" cy="830997"/>
            <a:chOff x="153193" y="1951037"/>
            <a:chExt cx="7359997" cy="8309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F1BFE5-EFA6-7B47-9189-7800C20A877F}"/>
                </a:ext>
              </a:extLst>
            </p:cNvPr>
            <p:cNvSpPr/>
            <p:nvPr/>
          </p:nvSpPr>
          <p:spPr>
            <a:xfrm>
              <a:off x="153193" y="1951037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F5D0408-8CAE-614A-B83F-B5F60F0A8C40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2121991"/>
              <a:ext cx="0" cy="48908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Text Placeholder 7">
              <a:extLst>
                <a:ext uri="{FF2B5EF4-FFF2-40B4-BE49-F238E27FC236}">
                  <a16:creationId xmlns:a16="http://schemas.microsoft.com/office/drawing/2014/main" id="{CB647A3F-4435-94DC-33A0-124793726B98}"/>
                </a:ext>
              </a:extLst>
            </p:cNvPr>
            <p:cNvSpPr txBox="1">
              <a:spLocks/>
            </p:cNvSpPr>
            <p:nvPr/>
          </p:nvSpPr>
          <p:spPr>
            <a:xfrm>
              <a:off x="855535" y="2176035"/>
              <a:ext cx="6657655" cy="381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lang="es-ES" kern="0" noProof="0" dirty="0">
                  <a:solidFill>
                    <a:srgbClr val="1C67AF"/>
                  </a:solidFill>
                  <a:latin typeface="Zurich Sans Light"/>
                </a:rPr>
                <a:t>Framework gobierno de la IA</a:t>
              </a:r>
              <a:endParaRPr kumimoji="0" lang="es-ES" sz="2400" b="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335CFC-0E2F-30B2-AD19-B00C710614E6}"/>
              </a:ext>
            </a:extLst>
          </p:cNvPr>
          <p:cNvGrpSpPr/>
          <p:nvPr/>
        </p:nvGrpSpPr>
        <p:grpSpPr>
          <a:xfrm>
            <a:off x="147434" y="3317481"/>
            <a:ext cx="7348461" cy="830997"/>
            <a:chOff x="153193" y="2786584"/>
            <a:chExt cx="7348461" cy="8309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616B99-6FD2-4C6D-B3D6-6CE9F68F55D0}"/>
                </a:ext>
              </a:extLst>
            </p:cNvPr>
            <p:cNvSpPr/>
            <p:nvPr/>
          </p:nvSpPr>
          <p:spPr>
            <a:xfrm>
              <a:off x="153193" y="2786584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3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0324EC6-5A32-4C91-9896-907F03A29A7B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2973482"/>
              <a:ext cx="0" cy="457200"/>
            </a:xfrm>
            <a:prstGeom prst="line">
              <a:avLst/>
            </a:prstGeom>
            <a:ln>
              <a:solidFill>
                <a:srgbClr val="E18EBA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 Placeholder 7">
              <a:extLst>
                <a:ext uri="{FF2B5EF4-FFF2-40B4-BE49-F238E27FC236}">
                  <a16:creationId xmlns:a16="http://schemas.microsoft.com/office/drawing/2014/main" id="{1C27E7C4-E8F3-2950-A4AF-60C53E7777C2}"/>
                </a:ext>
              </a:extLst>
            </p:cNvPr>
            <p:cNvSpPr txBox="1">
              <a:spLocks/>
            </p:cNvSpPr>
            <p:nvPr/>
          </p:nvSpPr>
          <p:spPr>
            <a:xfrm>
              <a:off x="844005" y="2996227"/>
              <a:ext cx="6657649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Implementación práctica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7BC0D5-66E1-E6D8-FBEF-7C1118A87503}"/>
              </a:ext>
            </a:extLst>
          </p:cNvPr>
          <p:cNvGrpSpPr/>
          <p:nvPr/>
        </p:nvGrpSpPr>
        <p:grpSpPr>
          <a:xfrm>
            <a:off x="144554" y="4170940"/>
            <a:ext cx="7359980" cy="830997"/>
            <a:chOff x="153193" y="3622131"/>
            <a:chExt cx="7359980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083279-C381-4C12-9E90-E4AA918A1C18}"/>
                </a:ext>
              </a:extLst>
            </p:cNvPr>
            <p:cNvSpPr/>
            <p:nvPr/>
          </p:nvSpPr>
          <p:spPr>
            <a:xfrm>
              <a:off x="153193" y="3622131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86CAAC-0B22-4EB9-A0BA-48D1A4BBF3B3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3717589"/>
              <a:ext cx="0" cy="640080"/>
            </a:xfrm>
            <a:prstGeom prst="line">
              <a:avLst/>
            </a:prstGeom>
            <a:ln>
              <a:solidFill>
                <a:srgbClr val="19BAB6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Text Placeholder 7">
              <a:extLst>
                <a:ext uri="{FF2B5EF4-FFF2-40B4-BE49-F238E27FC236}">
                  <a16:creationId xmlns:a16="http://schemas.microsoft.com/office/drawing/2014/main" id="{8EB20E0C-A4E1-F1D3-062C-7E08FF743386}"/>
                </a:ext>
              </a:extLst>
            </p:cNvPr>
            <p:cNvSpPr txBox="1">
              <a:spLocks/>
            </p:cNvSpPr>
            <p:nvPr/>
          </p:nvSpPr>
          <p:spPr>
            <a:xfrm>
              <a:off x="855534" y="3842619"/>
              <a:ext cx="6657639" cy="381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Generando confianza</a:t>
              </a:r>
              <a:endParaRPr kumimoji="0" lang="es-ES" sz="2400" b="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90C0FC-2CD0-6DD5-1A9C-C8328768D774}"/>
              </a:ext>
            </a:extLst>
          </p:cNvPr>
          <p:cNvGrpSpPr/>
          <p:nvPr/>
        </p:nvGrpSpPr>
        <p:grpSpPr>
          <a:xfrm>
            <a:off x="141674" y="5024400"/>
            <a:ext cx="7359980" cy="830997"/>
            <a:chOff x="153193" y="3622131"/>
            <a:chExt cx="7359980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6B053-CEC8-EC4F-E490-8E947F2C56C1}"/>
                </a:ext>
              </a:extLst>
            </p:cNvPr>
            <p:cNvSpPr/>
            <p:nvPr/>
          </p:nvSpPr>
          <p:spPr>
            <a:xfrm>
              <a:off x="153193" y="3622131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5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CA4B94-EA67-ABF5-6721-11CE3E3BE831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3717589"/>
              <a:ext cx="0" cy="640080"/>
            </a:xfrm>
            <a:prstGeom prst="line">
              <a:avLst/>
            </a:prstGeom>
            <a:ln>
              <a:solidFill>
                <a:srgbClr val="E1EE9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AC6E72AC-2C59-5EFD-06FA-98A4BDA838C4}"/>
                </a:ext>
              </a:extLst>
            </p:cNvPr>
            <p:cNvSpPr txBox="1">
              <a:spLocks/>
            </p:cNvSpPr>
            <p:nvPr/>
          </p:nvSpPr>
          <p:spPr>
            <a:xfrm>
              <a:off x="855534" y="3854492"/>
              <a:ext cx="6657639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lang="es-ES" dirty="0"/>
                <a:t>Q&amp;A</a:t>
              </a:r>
              <a:endPara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77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9020-140F-07F6-7C02-B99B6BBF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870A62E-DA00-9AC6-749B-E3499486E5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6997C75-2FC5-D45B-7B9E-49BE2F8A3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FAC86-8A9A-4108-6E8D-42B0B6874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7425C2-5140-41F6-BB09-9F81CDDF6F00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B851B-D42D-902C-5B75-52CF1E910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D948A-A583-10E4-C3CB-891F0AB1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noProof="0" dirty="0"/>
              <a:t>¿Que es un sistema de IA?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201843-2953-0EEE-179F-C65CFBFE6AAD}"/>
              </a:ext>
            </a:extLst>
          </p:cNvPr>
          <p:cNvSpPr txBox="1"/>
          <p:nvPr/>
        </p:nvSpPr>
        <p:spPr>
          <a:xfrm>
            <a:off x="534387" y="848765"/>
            <a:ext cx="1114474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chemeClr val="accent1"/>
                </a:solidFill>
              </a:rPr>
              <a:t>Un sistema basado en una máquina que, para objetivos explícitos o implícitos, infiere, a partir de la información que recibe, cómo generar resultados tal como predicciones, contenido, recomendaciones o decisiones que pueden influir en entornos físicos o digitales. </a:t>
            </a:r>
          </a:p>
          <a:p>
            <a:pPr algn="just"/>
            <a:endParaRPr lang="es-ES" sz="2200" dirty="0">
              <a:solidFill>
                <a:schemeClr val="accent1"/>
              </a:solidFill>
            </a:endParaRPr>
          </a:p>
          <a:p>
            <a:pPr algn="just"/>
            <a:r>
              <a:rPr lang="es-ES" sz="2200" dirty="0">
                <a:solidFill>
                  <a:schemeClr val="accent1"/>
                </a:solidFill>
              </a:rPr>
              <a:t>Los diferentes sistemas de IA varían en sus niveles de autonomía y adaptabilidad después del despliegue. </a:t>
            </a:r>
            <a:r>
              <a:rPr lang="es-ES" sz="2200" b="1" dirty="0">
                <a:solidFill>
                  <a:schemeClr val="accent1"/>
                </a:solidFill>
              </a:rPr>
              <a:t>OCDE, 2021.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115B5F0-C5B2-2429-FCD5-EEDD4B34F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55" y="3431893"/>
            <a:ext cx="11200282" cy="24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CA795-A1EE-3B1C-B807-346EE6822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99CDD1-08FC-BAD1-CE36-96EFD40073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6997C75-2FC5-D45B-7B9E-49BE2F8A3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D7906-2EE8-1674-4AEC-1E69791DA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7425C2-5140-41F6-BB09-9F81CDDF6F00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6A054-2559-E5B1-075B-1EEC48DBF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3B083-201A-2CEB-9DC7-8D33320A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noProof="0" dirty="0"/>
              <a:t>Requisitos de un sistema 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912888-AEE0-EC81-3360-29C3BA97E122}"/>
              </a:ext>
            </a:extLst>
          </p:cNvPr>
          <p:cNvSpPr txBox="1"/>
          <p:nvPr/>
        </p:nvSpPr>
        <p:spPr>
          <a:xfrm>
            <a:off x="250826" y="1133772"/>
            <a:ext cx="1100480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200" dirty="0">
                <a:solidFill>
                  <a:schemeClr val="accent1"/>
                </a:solidFill>
              </a:rPr>
              <a:t>Debe basarse en una máquina. </a:t>
            </a:r>
          </a:p>
          <a:p>
            <a:pPr marL="342900" indent="-342900" algn="just">
              <a:buAutoNum type="arabicPeriod"/>
            </a:pPr>
            <a:endParaRPr lang="es-ES" sz="2200" dirty="0">
              <a:solidFill>
                <a:schemeClr val="accent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200" dirty="0">
                <a:solidFill>
                  <a:schemeClr val="accent1"/>
                </a:solidFill>
              </a:rPr>
              <a:t>Debe tener distintos niveles de autonomía. </a:t>
            </a:r>
          </a:p>
          <a:p>
            <a:pPr marL="342900" indent="-342900" algn="just">
              <a:buAutoNum type="arabicPeriod"/>
            </a:pPr>
            <a:endParaRPr lang="es-ES" sz="2200" dirty="0">
              <a:solidFill>
                <a:schemeClr val="accent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200" dirty="0">
                <a:solidFill>
                  <a:schemeClr val="accent1"/>
                </a:solidFill>
              </a:rPr>
              <a:t>Debe tener capacidad de adaptación tras el despliegue. </a:t>
            </a:r>
          </a:p>
          <a:p>
            <a:pPr marL="342900" indent="-342900" algn="just">
              <a:buAutoNum type="arabicPeriod"/>
            </a:pPr>
            <a:endParaRPr lang="es-ES" sz="2200" dirty="0">
              <a:solidFill>
                <a:schemeClr val="accent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200" dirty="0">
                <a:solidFill>
                  <a:schemeClr val="accent1"/>
                </a:solidFill>
              </a:rPr>
              <a:t>Debe tener objetivos explícitos o implícitos. </a:t>
            </a:r>
          </a:p>
          <a:p>
            <a:pPr marL="342900" indent="-342900" algn="just">
              <a:buAutoNum type="arabicPeriod"/>
            </a:pPr>
            <a:endParaRPr lang="es-ES" sz="2200" dirty="0">
              <a:solidFill>
                <a:schemeClr val="accent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200" dirty="0">
                <a:solidFill>
                  <a:schemeClr val="accent1"/>
                </a:solidFill>
              </a:rPr>
              <a:t>Debe hacer una inferencia para generar los resultados. </a:t>
            </a:r>
          </a:p>
          <a:p>
            <a:pPr marL="342900" indent="-342900" algn="just">
              <a:buAutoNum type="arabicPeriod"/>
            </a:pPr>
            <a:endParaRPr lang="es-ES" sz="2200" dirty="0">
              <a:solidFill>
                <a:schemeClr val="accent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200" dirty="0">
                <a:solidFill>
                  <a:schemeClr val="accent1"/>
                </a:solidFill>
              </a:rPr>
              <a:t>Deben generar unos tipos de resultados concretos. </a:t>
            </a:r>
          </a:p>
          <a:p>
            <a:pPr marL="342900" indent="-342900" algn="just">
              <a:buAutoNum type="arabicPeriod"/>
            </a:pPr>
            <a:endParaRPr lang="es-ES" sz="2200" dirty="0">
              <a:solidFill>
                <a:schemeClr val="accent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2200" dirty="0">
                <a:solidFill>
                  <a:schemeClr val="accent1"/>
                </a:solidFill>
              </a:rPr>
              <a:t>Debe poder influir en entornos físicos o virtuales. </a:t>
            </a:r>
          </a:p>
        </p:txBody>
      </p:sp>
    </p:spTree>
    <p:extLst>
      <p:ext uri="{BB962C8B-B14F-4D97-AF65-F5344CB8AC3E}">
        <p14:creationId xmlns:p14="http://schemas.microsoft.com/office/powerpoint/2010/main" val="420325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86FB0-3AE5-3D87-E925-1F974C95A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/>
                <a:ea typeface="+mn-ea"/>
                <a:cs typeface="Arial" panose="020B0604020202020204" pitchFamily="34" charset="0"/>
              </a:rPr>
              <a:t>1/8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167AE"/>
              </a:solidFill>
              <a:effectLst/>
              <a:uLnTx/>
              <a:uFillTx/>
              <a:latin typeface="Zurich Sans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7D246-89EE-ACB7-9F7D-A7210CFBD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167AE"/>
              </a:solidFill>
              <a:effectLst/>
              <a:uLnTx/>
              <a:uFillTx/>
              <a:latin typeface="Zurich Sans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56EAB5-C0EA-8A23-1163-06048025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59" y="394677"/>
            <a:ext cx="9586415" cy="332399"/>
          </a:xfrm>
        </p:spPr>
        <p:txBody>
          <a:bodyPr/>
          <a:lstStyle/>
          <a:p>
            <a:r>
              <a:rPr lang="es-ES" dirty="0"/>
              <a:t>Ley de IA en la UE </a:t>
            </a:r>
            <a:r>
              <a:rPr lang="es-ES" i="1" dirty="0"/>
              <a:t>in a </a:t>
            </a:r>
            <a:r>
              <a:rPr lang="es-ES" i="1" dirty="0" err="1"/>
              <a:t>Nutsell</a:t>
            </a:r>
            <a:endParaRPr lang="es-ES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319C6E-8C6A-899A-9A2F-D8A5B85FD9E7}"/>
              </a:ext>
            </a:extLst>
          </p:cNvPr>
          <p:cNvGrpSpPr/>
          <p:nvPr/>
        </p:nvGrpSpPr>
        <p:grpSpPr>
          <a:xfrm>
            <a:off x="379174" y="1088136"/>
            <a:ext cx="3565487" cy="5258385"/>
            <a:chOff x="379174" y="1088136"/>
            <a:chExt cx="3565487" cy="52583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8F16AE-610A-61E0-2865-55D1BB414662}"/>
                </a:ext>
              </a:extLst>
            </p:cNvPr>
            <p:cNvGrpSpPr/>
            <p:nvPr/>
          </p:nvGrpSpPr>
          <p:grpSpPr>
            <a:xfrm>
              <a:off x="979592" y="1088136"/>
              <a:ext cx="2379231" cy="2340864"/>
              <a:chOff x="1397952" y="2864988"/>
              <a:chExt cx="2379231" cy="234086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953FB66-D506-0751-EB4D-56F17017BC15}"/>
                  </a:ext>
                </a:extLst>
              </p:cNvPr>
              <p:cNvSpPr/>
              <p:nvPr/>
            </p:nvSpPr>
            <p:spPr>
              <a:xfrm>
                <a:off x="1417135" y="2864988"/>
                <a:ext cx="2340864" cy="234086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8000" tIns="108000" rIns="108000" bIns="108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Zurich Sans Light"/>
                  <a:ea typeface="+mn-ea"/>
                  <a:cs typeface="+mn-cs"/>
                </a:endParaRPr>
              </a:p>
            </p:txBody>
          </p:sp>
          <p:pic>
            <p:nvPicPr>
              <p:cNvPr id="15" name="Picture 14" descr="A circle of stars in a circle&#10;&#10;Description automatically generated">
                <a:extLst>
                  <a:ext uri="{FF2B5EF4-FFF2-40B4-BE49-F238E27FC236}">
                    <a16:creationId xmlns:a16="http://schemas.microsoft.com/office/drawing/2014/main" id="{33D121E2-CD84-8B92-5539-194096A22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7952" y="2864988"/>
                <a:ext cx="2379231" cy="234086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233016-1A06-856B-19BF-A42BACBA01EF}"/>
                  </a:ext>
                </a:extLst>
              </p:cNvPr>
              <p:cNvSpPr txBox="1"/>
              <p:nvPr/>
            </p:nvSpPr>
            <p:spPr>
              <a:xfrm>
                <a:off x="1954154" y="3627100"/>
                <a:ext cx="1266825" cy="895218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Zurich Sans Light"/>
                    <a:ea typeface="+mn-ea"/>
                    <a:cs typeface="+mn-cs"/>
                  </a:rPr>
                  <a:t>AI Act EU</a:t>
                </a:r>
                <a:endPara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Zurich Sans Light"/>
                  <a:ea typeface="+mn-ea"/>
                  <a:cs typeface="+mn-cs"/>
                </a:endParaRPr>
              </a:p>
            </p:txBody>
          </p:sp>
        </p:grpSp>
        <p:graphicFrame>
          <p:nvGraphicFramePr>
            <p:cNvPr id="39" name="Diagram 38">
              <a:extLst>
                <a:ext uri="{FF2B5EF4-FFF2-40B4-BE49-F238E27FC236}">
                  <a16:creationId xmlns:a16="http://schemas.microsoft.com/office/drawing/2014/main" id="{9F5368C9-FA4A-06F6-C466-1DDBAF496AA6}"/>
                </a:ext>
              </a:extLst>
            </p:cNvPr>
            <p:cNvGraphicFramePr/>
            <p:nvPr/>
          </p:nvGraphicFramePr>
          <p:xfrm>
            <a:off x="379174" y="3476929"/>
            <a:ext cx="3565487" cy="28695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82E93E-4E8C-A309-FAA4-51E411B9B030}"/>
              </a:ext>
            </a:extLst>
          </p:cNvPr>
          <p:cNvGrpSpPr/>
          <p:nvPr/>
        </p:nvGrpSpPr>
        <p:grpSpPr>
          <a:xfrm>
            <a:off x="4166477" y="4609272"/>
            <a:ext cx="7670161" cy="1763106"/>
            <a:chOff x="4166477" y="4609272"/>
            <a:chExt cx="7670161" cy="176310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9229ED-B9BE-495F-8968-59836D45D0CE}"/>
                </a:ext>
              </a:extLst>
            </p:cNvPr>
            <p:cNvSpPr txBox="1"/>
            <p:nvPr/>
          </p:nvSpPr>
          <p:spPr>
            <a:xfrm>
              <a:off x="4166477" y="4609272"/>
              <a:ext cx="7670161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/>
                  <a:ea typeface="+mn-ea"/>
                  <a:cs typeface="+mn-cs"/>
                </a:rPr>
                <a:t>Penalizaciones por no cumplimiento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27634A4-FD4B-759C-721A-F4907A5B5816}"/>
                </a:ext>
              </a:extLst>
            </p:cNvPr>
            <p:cNvGrpSpPr/>
            <p:nvPr/>
          </p:nvGrpSpPr>
          <p:grpSpPr>
            <a:xfrm>
              <a:off x="5592333" y="5072459"/>
              <a:ext cx="5702058" cy="1299919"/>
              <a:chOff x="5107581" y="5168405"/>
              <a:chExt cx="5702058" cy="1299919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0151D1-CD76-24A8-F20D-2E5B30F0BCFC}"/>
                  </a:ext>
                </a:extLst>
              </p:cNvPr>
              <p:cNvSpPr txBox="1"/>
              <p:nvPr/>
            </p:nvSpPr>
            <p:spPr>
              <a:xfrm>
                <a:off x="5107581" y="5168405"/>
                <a:ext cx="57020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1200" b="1">
                    <a:solidFill>
                      <a:srgbClr val="073091"/>
                    </a:solidFill>
                  </a:rPr>
                  <a:t>Riesgo inaceptable: 30M € </a:t>
                </a:r>
                <a:r>
                  <a:rPr lang="es-ES" sz="1200">
                    <a:solidFill>
                      <a:srgbClr val="073091"/>
                    </a:solidFill>
                  </a:rPr>
                  <a:t>o el</a:t>
                </a:r>
                <a:r>
                  <a:rPr lang="es-ES" sz="1200" b="1">
                    <a:solidFill>
                      <a:srgbClr val="073091"/>
                    </a:solidFill>
                  </a:rPr>
                  <a:t> 7% </a:t>
                </a:r>
                <a:r>
                  <a:rPr lang="es-ES" sz="1200">
                    <a:solidFill>
                      <a:srgbClr val="073091"/>
                    </a:solidFill>
                  </a:rPr>
                  <a:t>de la facturación anual total a nivel mundial</a:t>
                </a:r>
                <a:endParaRPr lang="en-US" sz="12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24DCAB-165C-3680-74CE-42CDAC4A8C7F}"/>
                  </a:ext>
                </a:extLst>
              </p:cNvPr>
              <p:cNvSpPr txBox="1"/>
              <p:nvPr/>
            </p:nvSpPr>
            <p:spPr>
              <a:xfrm>
                <a:off x="5107581" y="5679865"/>
                <a:ext cx="57020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1200" b="1">
                    <a:solidFill>
                      <a:srgbClr val="073091"/>
                    </a:solidFill>
                  </a:rPr>
                  <a:t>Riesgo alto: 20M € </a:t>
                </a:r>
                <a:r>
                  <a:rPr lang="es-ES" sz="1200">
                    <a:solidFill>
                      <a:srgbClr val="073091"/>
                    </a:solidFill>
                  </a:rPr>
                  <a:t>o el</a:t>
                </a:r>
                <a:r>
                  <a:rPr lang="es-ES" sz="1200" b="1">
                    <a:solidFill>
                      <a:srgbClr val="073091"/>
                    </a:solidFill>
                  </a:rPr>
                  <a:t> 3% </a:t>
                </a:r>
                <a:r>
                  <a:rPr lang="es-ES" sz="1200">
                    <a:solidFill>
                      <a:srgbClr val="073091"/>
                    </a:solidFill>
                  </a:rPr>
                  <a:t>de la facturación anual total a nivel mundial</a:t>
                </a:r>
                <a:endParaRPr lang="en-US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7E6728-FC97-1F9A-0832-29C24130FC9C}"/>
                  </a:ext>
                </a:extLst>
              </p:cNvPr>
              <p:cNvSpPr txBox="1"/>
              <p:nvPr/>
            </p:nvSpPr>
            <p:spPr>
              <a:xfrm>
                <a:off x="5107581" y="6191325"/>
                <a:ext cx="57020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1200" b="1">
                    <a:solidFill>
                      <a:srgbClr val="073091"/>
                    </a:solidFill>
                  </a:rPr>
                  <a:t>Información incorrecta: 10M € </a:t>
                </a:r>
                <a:r>
                  <a:rPr lang="es-ES" sz="1200">
                    <a:solidFill>
                      <a:srgbClr val="073091"/>
                    </a:solidFill>
                  </a:rPr>
                  <a:t>o el</a:t>
                </a:r>
                <a:r>
                  <a:rPr lang="es-ES" sz="1200" b="1">
                    <a:solidFill>
                      <a:srgbClr val="073091"/>
                    </a:solidFill>
                  </a:rPr>
                  <a:t> 2% </a:t>
                </a:r>
                <a:r>
                  <a:rPr lang="es-ES" sz="1200">
                    <a:solidFill>
                      <a:srgbClr val="073091"/>
                    </a:solidFill>
                  </a:rPr>
                  <a:t>de la facturación anual total a nivel mundial</a:t>
                </a:r>
                <a:endParaRPr lang="en-US" sz="120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2A87BE-5671-F80B-35FF-D72AC29D5710}"/>
              </a:ext>
            </a:extLst>
          </p:cNvPr>
          <p:cNvGrpSpPr/>
          <p:nvPr/>
        </p:nvGrpSpPr>
        <p:grpSpPr>
          <a:xfrm>
            <a:off x="4166477" y="967570"/>
            <a:ext cx="7670161" cy="3198120"/>
            <a:chOff x="4166477" y="967570"/>
            <a:chExt cx="7670161" cy="31981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AAAD4D-00CA-9739-BEE6-4BB7772914C4}"/>
                </a:ext>
              </a:extLst>
            </p:cNvPr>
            <p:cNvGrpSpPr/>
            <p:nvPr/>
          </p:nvGrpSpPr>
          <p:grpSpPr>
            <a:xfrm>
              <a:off x="4867121" y="1485920"/>
              <a:ext cx="6524225" cy="2679770"/>
              <a:chOff x="4867121" y="1550572"/>
              <a:chExt cx="6524225" cy="267977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5C01AB-F628-A87E-3A0E-1591ABA2B623}"/>
                  </a:ext>
                </a:extLst>
              </p:cNvPr>
              <p:cNvSpPr txBox="1"/>
              <p:nvPr/>
            </p:nvSpPr>
            <p:spPr>
              <a:xfrm>
                <a:off x="6115693" y="1620469"/>
                <a:ext cx="1346972" cy="5104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08000" tIns="108000" rIns="108000" bIns="108000" rtlCol="0">
                <a:spAutoFit/>
              </a:bodyPr>
              <a:lstStyle/>
              <a:p>
                <a:pPr algn="r"/>
                <a:r>
                  <a:rPr lang="es-ES_tradnl" sz="1000" b="1" dirty="0">
                    <a:solidFill>
                      <a:srgbClr val="073091"/>
                    </a:solidFill>
                  </a:rPr>
                  <a:t>Riesgo Inaceptable</a:t>
                </a:r>
              </a:p>
              <a:p>
                <a:pPr algn="r"/>
                <a:r>
                  <a:rPr lang="es-ES_tradnl" sz="900" dirty="0">
                    <a:solidFill>
                      <a:schemeClr val="accent1"/>
                    </a:solidFill>
                  </a:rPr>
                  <a:t>Prohibido</a:t>
                </a:r>
                <a:endParaRPr lang="en-US" sz="9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E05C0C-47FD-3D6E-5716-2B3FA11A3147}"/>
                  </a:ext>
                </a:extLst>
              </p:cNvPr>
              <p:cNvSpPr txBox="1"/>
              <p:nvPr/>
            </p:nvSpPr>
            <p:spPr>
              <a:xfrm>
                <a:off x="5464463" y="2159232"/>
                <a:ext cx="1638440" cy="648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08000" tIns="108000" rIns="108000" bIns="108000" rtlCol="0">
                <a:spAutoFit/>
              </a:bodyPr>
              <a:lstStyle/>
              <a:p>
                <a:pPr algn="r"/>
                <a:r>
                  <a:rPr lang="es-ES_tradnl" sz="1000" b="1" dirty="0">
                    <a:solidFill>
                      <a:srgbClr val="073091"/>
                    </a:solidFill>
                  </a:rPr>
                  <a:t>Riesgo Alto</a:t>
                </a:r>
              </a:p>
              <a:p>
                <a:pPr algn="r"/>
                <a:r>
                  <a:rPr lang="es-ES_tradnl" sz="900" dirty="0">
                    <a:solidFill>
                      <a:schemeClr val="accent1"/>
                    </a:solidFill>
                  </a:rPr>
                  <a:t>Permitido sujeto a </a:t>
                </a:r>
                <a:r>
                  <a:rPr lang="es-ES_tradnl" sz="900" b="1" dirty="0">
                    <a:solidFill>
                      <a:schemeClr val="accent1"/>
                    </a:solidFill>
                  </a:rPr>
                  <a:t>Evaluación de Gobernanza</a:t>
                </a:r>
                <a:endParaRPr lang="en-US" sz="9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E3E9C9-F87D-E568-6D59-DC77A5B10AA9}"/>
                  </a:ext>
                </a:extLst>
              </p:cNvPr>
              <p:cNvSpPr txBox="1"/>
              <p:nvPr/>
            </p:nvSpPr>
            <p:spPr>
              <a:xfrm>
                <a:off x="4867121" y="2900075"/>
                <a:ext cx="1865229" cy="648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08000" tIns="108000" rIns="108000" bIns="108000" rtlCol="0">
                <a:spAutoFit/>
              </a:bodyPr>
              <a:lstStyle/>
              <a:p>
                <a:pPr algn="r"/>
                <a:r>
                  <a:rPr lang="es-ES_tradnl" sz="1000" b="1" dirty="0">
                    <a:solidFill>
                      <a:srgbClr val="073091"/>
                    </a:solidFill>
                  </a:rPr>
                  <a:t>Riesgo Limitado</a:t>
                </a:r>
              </a:p>
              <a:p>
                <a:pPr algn="r"/>
                <a:r>
                  <a:rPr lang="es-ES_tradnl" sz="900" dirty="0">
                    <a:solidFill>
                      <a:schemeClr val="accent1"/>
                    </a:solidFill>
                  </a:rPr>
                  <a:t>Permitido sujeto a </a:t>
                </a:r>
                <a:br>
                  <a:rPr lang="es-ES_tradnl" sz="900" dirty="0">
                    <a:solidFill>
                      <a:schemeClr val="accent1"/>
                    </a:solidFill>
                  </a:rPr>
                </a:br>
                <a:r>
                  <a:rPr lang="es-ES_tradnl" sz="900" b="1" dirty="0">
                    <a:solidFill>
                      <a:schemeClr val="accent1"/>
                    </a:solidFill>
                  </a:rPr>
                  <a:t>Obligaciones de Transparencia</a:t>
                </a:r>
                <a:endParaRPr lang="en-US" sz="9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689D90F-07AA-0443-AC5F-48F044138E34}"/>
                  </a:ext>
                </a:extLst>
              </p:cNvPr>
              <p:cNvSpPr txBox="1"/>
              <p:nvPr/>
            </p:nvSpPr>
            <p:spPr>
              <a:xfrm>
                <a:off x="5085744" y="3581345"/>
                <a:ext cx="1122797" cy="648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08000" tIns="108000" rIns="108000" bIns="108000" rtlCol="0">
                <a:spAutoFit/>
              </a:bodyPr>
              <a:lstStyle/>
              <a:p>
                <a:pPr algn="r"/>
                <a:r>
                  <a:rPr lang="es-ES_tradnl" sz="1000" b="1" dirty="0">
                    <a:solidFill>
                      <a:srgbClr val="073091"/>
                    </a:solidFill>
                  </a:rPr>
                  <a:t>Riesgo Bajo</a:t>
                </a:r>
              </a:p>
              <a:p>
                <a:pPr algn="r"/>
                <a:r>
                  <a:rPr lang="es-ES_tradnl" sz="900" dirty="0">
                    <a:solidFill>
                      <a:schemeClr val="accent1"/>
                    </a:solidFill>
                  </a:rPr>
                  <a:t>Permitido</a:t>
                </a:r>
                <a:br>
                  <a:rPr lang="es-ES_tradnl" sz="900" dirty="0">
                    <a:solidFill>
                      <a:schemeClr val="accent1"/>
                    </a:solidFill>
                  </a:rPr>
                </a:br>
                <a:r>
                  <a:rPr lang="es-ES_tradnl" sz="900" b="1" dirty="0">
                    <a:solidFill>
                      <a:schemeClr val="accent1"/>
                    </a:solidFill>
                  </a:rPr>
                  <a:t>Sin Restricciones</a:t>
                </a:r>
                <a:endParaRPr lang="en-US" sz="9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0A51B5-A31F-E37A-28C1-BFA4C39ECE3B}"/>
                  </a:ext>
                </a:extLst>
              </p:cNvPr>
              <p:cNvSpPr txBox="1"/>
              <p:nvPr/>
            </p:nvSpPr>
            <p:spPr>
              <a:xfrm>
                <a:off x="8433533" y="1550572"/>
                <a:ext cx="2957813" cy="679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108000" rIns="108000" bIns="108000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00" dirty="0">
                    <a:solidFill>
                      <a:schemeClr val="accent1"/>
                    </a:solidFill>
                  </a:rPr>
                  <a:t>Biometría o captura de imágenes faciales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00" dirty="0">
                    <a:solidFill>
                      <a:schemeClr val="accent1"/>
                    </a:solidFill>
                  </a:rPr>
                  <a:t>Inferencia de emociones</a:t>
                </a:r>
                <a:endParaRPr lang="en-US" sz="1000" dirty="0">
                  <a:solidFill>
                    <a:schemeClr val="accent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00" dirty="0">
                    <a:solidFill>
                      <a:schemeClr val="accent1"/>
                    </a:solidFill>
                  </a:rPr>
                  <a:t>Cualquier tipo de puntuación social</a:t>
                </a:r>
                <a:endParaRPr lang="en-US" sz="1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C8C1155-B8AA-F297-6FA9-92D0557F68F0}"/>
                  </a:ext>
                </a:extLst>
              </p:cNvPr>
              <p:cNvSpPr txBox="1"/>
              <p:nvPr/>
            </p:nvSpPr>
            <p:spPr>
              <a:xfrm>
                <a:off x="9560635" y="3681164"/>
                <a:ext cx="1476475" cy="371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108000" rIns="0" bIns="108000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00" dirty="0">
                    <a:solidFill>
                      <a:schemeClr val="accent1"/>
                    </a:solidFill>
                  </a:rPr>
                  <a:t>Clasificación de emails</a:t>
                </a:r>
                <a:endParaRPr lang="en-US" sz="1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F39C6F-FB4D-E23E-C34C-64A7E80C0FCB}"/>
                  </a:ext>
                </a:extLst>
              </p:cNvPr>
              <p:cNvSpPr txBox="1"/>
              <p:nvPr/>
            </p:nvSpPr>
            <p:spPr>
              <a:xfrm>
                <a:off x="8832867" y="2232825"/>
                <a:ext cx="248219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91440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00" dirty="0">
                    <a:solidFill>
                      <a:schemeClr val="accent1"/>
                    </a:solidFill>
                  </a:rPr>
                  <a:t>Fijación de precios y suscripción en </a:t>
                </a:r>
                <a:r>
                  <a:rPr lang="es-ES" sz="1000" dirty="0" err="1">
                    <a:solidFill>
                      <a:schemeClr val="accent1"/>
                    </a:solidFill>
                  </a:rPr>
                  <a:t>LoBs</a:t>
                </a:r>
                <a:r>
                  <a:rPr lang="es-ES" sz="1000" dirty="0">
                    <a:solidFill>
                      <a:schemeClr val="accent1"/>
                    </a:solidFill>
                  </a:rPr>
                  <a:t> de Vida y Salud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00" dirty="0">
                    <a:solidFill>
                      <a:schemeClr val="accent1"/>
                    </a:solidFill>
                  </a:rPr>
                  <a:t>Sistemas de IA en HR</a:t>
                </a:r>
                <a:endParaRPr lang="en-US" sz="1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CCC89F-A6BD-CAE1-0FA1-6392AAA08164}"/>
                  </a:ext>
                </a:extLst>
              </p:cNvPr>
              <p:cNvSpPr txBox="1"/>
              <p:nvPr/>
            </p:nvSpPr>
            <p:spPr>
              <a:xfrm>
                <a:off x="9122129" y="2860421"/>
                <a:ext cx="199011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91440" rIns="0" bIns="91440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00" dirty="0" err="1">
                    <a:solidFill>
                      <a:schemeClr val="accent1"/>
                    </a:solidFill>
                  </a:rPr>
                  <a:t>Chatbots</a:t>
                </a:r>
                <a:endParaRPr lang="es-ES" sz="1000" dirty="0">
                  <a:solidFill>
                    <a:schemeClr val="accent1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00" dirty="0">
                    <a:solidFill>
                      <a:schemeClr val="accent1"/>
                    </a:solidFill>
                  </a:rPr>
                  <a:t>Traducción de vídeo con </a:t>
                </a:r>
                <a:r>
                  <a:rPr lang="es-ES" sz="1000" dirty="0" err="1">
                    <a:solidFill>
                      <a:schemeClr val="accent1"/>
                    </a:solidFill>
                  </a:rPr>
                  <a:t>GenAI</a:t>
                </a:r>
                <a:r>
                  <a:rPr lang="es-ES" sz="1000" dirty="0">
                    <a:solidFill>
                      <a:schemeClr val="accent1"/>
                    </a:solidFill>
                  </a:rPr>
                  <a:t> para fines internos</a:t>
                </a:r>
                <a:endParaRPr lang="en-US" sz="10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ECBCBD-E644-81DE-1B24-7DFD16B43809}"/>
                </a:ext>
              </a:extLst>
            </p:cNvPr>
            <p:cNvSpPr txBox="1"/>
            <p:nvPr/>
          </p:nvSpPr>
          <p:spPr>
            <a:xfrm>
              <a:off x="4166477" y="967570"/>
              <a:ext cx="7670161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2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/>
                  <a:ea typeface="+mn-ea"/>
                  <a:cs typeface="+mn-cs"/>
                </a:rPr>
                <a:t>Clasificación de Riesgo de los Sistemas de IA</a:t>
              </a:r>
            </a:p>
          </p:txBody>
        </p:sp>
      </p:grp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8AFA95A5-C6ED-8ED5-6818-ACD2D1046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313383"/>
              </p:ext>
            </p:extLst>
          </p:nvPr>
        </p:nvGraphicFramePr>
        <p:xfrm>
          <a:off x="6353299" y="1451936"/>
          <a:ext cx="3170711" cy="269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81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DD50A-E5CC-B16E-59C9-77FC71BD5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33DF86-39C2-2CB3-09BA-C36C71F780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E4E3FC5-1E5B-459A-92C3-69C39885E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0365A7-641A-C833-8401-AF4E64A9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24406"/>
            <a:ext cx="9855199" cy="332399"/>
          </a:xfrm>
        </p:spPr>
        <p:txBody>
          <a:bodyPr vert="horz">
            <a:normAutofit fontScale="90000"/>
          </a:bodyPr>
          <a:lstStyle/>
          <a:p>
            <a:r>
              <a:rPr lang="en-GB" noProof="1">
                <a:latin typeface="+mj-lt"/>
              </a:rPr>
              <a:t>Agenda</a:t>
            </a:r>
          </a:p>
        </p:txBody>
      </p:sp>
      <p:pic>
        <p:nvPicPr>
          <p:cNvPr id="31" name="Picture Placeholder 5" descr="Blue abstract design with square in middle and lines">
            <a:extLst>
              <a:ext uri="{FF2B5EF4-FFF2-40B4-BE49-F238E27FC236}">
                <a16:creationId xmlns:a16="http://schemas.microsoft.com/office/drawing/2014/main" id="{97EE9D9D-8CA7-560D-1A2C-5B2CAE111A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r="17823"/>
          <a:stretch/>
        </p:blipFill>
        <p:spPr>
          <a:xfrm>
            <a:off x="7564375" y="1197383"/>
            <a:ext cx="4320000" cy="4320000"/>
          </a:xfrm>
          <a:prstGeom prst="ellipse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0800175-6CAC-16C5-100B-0476430AEB60}"/>
              </a:ext>
            </a:extLst>
          </p:cNvPr>
          <p:cNvGrpSpPr/>
          <p:nvPr/>
        </p:nvGrpSpPr>
        <p:grpSpPr>
          <a:xfrm>
            <a:off x="150313" y="1610563"/>
            <a:ext cx="7348462" cy="830997"/>
            <a:chOff x="153192" y="1115490"/>
            <a:chExt cx="7348462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41D526-6447-0553-B998-E11F22A2D02E}"/>
                </a:ext>
              </a:extLst>
            </p:cNvPr>
            <p:cNvSpPr/>
            <p:nvPr/>
          </p:nvSpPr>
          <p:spPr>
            <a:xfrm>
              <a:off x="153192" y="1115490"/>
              <a:ext cx="6396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1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7797050-6358-55DA-9910-50D000F63240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1210948"/>
              <a:ext cx="0" cy="64008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" name="Text Placeholder 7">
              <a:extLst>
                <a:ext uri="{FF2B5EF4-FFF2-40B4-BE49-F238E27FC236}">
                  <a16:creationId xmlns:a16="http://schemas.microsoft.com/office/drawing/2014/main" id="{F33D44D1-1510-CB7C-A133-7C9C9648BDAC}"/>
                </a:ext>
              </a:extLst>
            </p:cNvPr>
            <p:cNvSpPr txBox="1">
              <a:spLocks/>
            </p:cNvSpPr>
            <p:nvPr/>
          </p:nvSpPr>
          <p:spPr>
            <a:xfrm>
              <a:off x="844003" y="1187997"/>
              <a:ext cx="6657651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La pregunta del </a:t>
              </a:r>
              <a:r>
                <a:rPr kumimoji="0" lang="es-ES" sz="2400" i="1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millón de Euros</a:t>
              </a:r>
              <a:r>
                <a:rPr kumimoji="0" lang="es-ES" sz="240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: ¿Qué es un sistema de IA?</a:t>
              </a:r>
              <a:endPara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68C2A2-93AA-DCB6-001E-B884F397F907}"/>
              </a:ext>
            </a:extLst>
          </p:cNvPr>
          <p:cNvGrpSpPr/>
          <p:nvPr/>
        </p:nvGrpSpPr>
        <p:grpSpPr>
          <a:xfrm>
            <a:off x="153193" y="2464022"/>
            <a:ext cx="7359997" cy="830997"/>
            <a:chOff x="153193" y="1951037"/>
            <a:chExt cx="7359997" cy="8309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BE53BA-A2D9-982A-6970-63405155A79F}"/>
                </a:ext>
              </a:extLst>
            </p:cNvPr>
            <p:cNvSpPr/>
            <p:nvPr/>
          </p:nvSpPr>
          <p:spPr>
            <a:xfrm>
              <a:off x="153193" y="1951037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324C221-6DFA-2230-EFFB-FBB1090848F7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2121991"/>
              <a:ext cx="0" cy="48908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Text Placeholder 7">
              <a:extLst>
                <a:ext uri="{FF2B5EF4-FFF2-40B4-BE49-F238E27FC236}">
                  <a16:creationId xmlns:a16="http://schemas.microsoft.com/office/drawing/2014/main" id="{851B7557-BCE8-4372-DE29-3C92A37FB5F7}"/>
                </a:ext>
              </a:extLst>
            </p:cNvPr>
            <p:cNvSpPr txBox="1">
              <a:spLocks/>
            </p:cNvSpPr>
            <p:nvPr/>
          </p:nvSpPr>
          <p:spPr>
            <a:xfrm>
              <a:off x="855535" y="2176035"/>
              <a:ext cx="6657655" cy="381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lang="es-ES" b="1" kern="0" noProof="0" dirty="0">
                  <a:solidFill>
                    <a:srgbClr val="1C67AF"/>
                  </a:solidFill>
                  <a:latin typeface="Zurich Sans Light"/>
                </a:rPr>
                <a:t>Framework gobierno de la IA</a:t>
              </a:r>
              <a:endParaRPr kumimoji="0" lang="es-ES" sz="2400" b="1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83BE57-BC5C-17C6-5F06-6B4AD5BB1B2C}"/>
              </a:ext>
            </a:extLst>
          </p:cNvPr>
          <p:cNvGrpSpPr/>
          <p:nvPr/>
        </p:nvGrpSpPr>
        <p:grpSpPr>
          <a:xfrm>
            <a:off x="147434" y="3317481"/>
            <a:ext cx="7348461" cy="830997"/>
            <a:chOff x="153193" y="2786584"/>
            <a:chExt cx="7348461" cy="8309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EED3EA-F9BA-8E2C-7510-4F26F28C5FB6}"/>
                </a:ext>
              </a:extLst>
            </p:cNvPr>
            <p:cNvSpPr/>
            <p:nvPr/>
          </p:nvSpPr>
          <p:spPr>
            <a:xfrm>
              <a:off x="153193" y="2786584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3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F0F6893-C38B-79AC-C00B-7054D6BFD49D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2973482"/>
              <a:ext cx="0" cy="457200"/>
            </a:xfrm>
            <a:prstGeom prst="line">
              <a:avLst/>
            </a:prstGeom>
            <a:ln>
              <a:solidFill>
                <a:srgbClr val="E18EBA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 Placeholder 7">
              <a:extLst>
                <a:ext uri="{FF2B5EF4-FFF2-40B4-BE49-F238E27FC236}">
                  <a16:creationId xmlns:a16="http://schemas.microsoft.com/office/drawing/2014/main" id="{2D1F96E9-6907-2213-AD46-B781760D4FEF}"/>
                </a:ext>
              </a:extLst>
            </p:cNvPr>
            <p:cNvSpPr txBox="1">
              <a:spLocks/>
            </p:cNvSpPr>
            <p:nvPr/>
          </p:nvSpPr>
          <p:spPr>
            <a:xfrm>
              <a:off x="844005" y="2996227"/>
              <a:ext cx="6657649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Implementación práctica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B22BCD-77AF-6CE8-A262-FCE24D37C233}"/>
              </a:ext>
            </a:extLst>
          </p:cNvPr>
          <p:cNvGrpSpPr/>
          <p:nvPr/>
        </p:nvGrpSpPr>
        <p:grpSpPr>
          <a:xfrm>
            <a:off x="144554" y="4170940"/>
            <a:ext cx="7359980" cy="830997"/>
            <a:chOff x="153193" y="3622131"/>
            <a:chExt cx="7359980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6DD1B7-5295-8C33-7292-9376CFE89FE6}"/>
                </a:ext>
              </a:extLst>
            </p:cNvPr>
            <p:cNvSpPr/>
            <p:nvPr/>
          </p:nvSpPr>
          <p:spPr>
            <a:xfrm>
              <a:off x="153193" y="3622131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07B6FF0-A055-231A-FAD0-BE756BDE1011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3717589"/>
              <a:ext cx="0" cy="640080"/>
            </a:xfrm>
            <a:prstGeom prst="line">
              <a:avLst/>
            </a:prstGeom>
            <a:ln>
              <a:solidFill>
                <a:srgbClr val="19BAB6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Text Placeholder 7">
              <a:extLst>
                <a:ext uri="{FF2B5EF4-FFF2-40B4-BE49-F238E27FC236}">
                  <a16:creationId xmlns:a16="http://schemas.microsoft.com/office/drawing/2014/main" id="{1B41A88B-5503-6844-1104-516E6DC70C03}"/>
                </a:ext>
              </a:extLst>
            </p:cNvPr>
            <p:cNvSpPr txBox="1">
              <a:spLocks/>
            </p:cNvSpPr>
            <p:nvPr/>
          </p:nvSpPr>
          <p:spPr>
            <a:xfrm>
              <a:off x="855534" y="3842619"/>
              <a:ext cx="6657639" cy="381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Generando confianza</a:t>
              </a:r>
              <a:endParaRPr kumimoji="0" lang="es-ES" sz="2400" b="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DF53EB-BA9C-4066-E90E-D97E4B9FF6B3}"/>
              </a:ext>
            </a:extLst>
          </p:cNvPr>
          <p:cNvGrpSpPr/>
          <p:nvPr/>
        </p:nvGrpSpPr>
        <p:grpSpPr>
          <a:xfrm>
            <a:off x="141674" y="5024400"/>
            <a:ext cx="7359980" cy="830997"/>
            <a:chOff x="153193" y="3622131"/>
            <a:chExt cx="7359980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8B6120-4942-44A4-1E3A-36F5AEAB6F3A}"/>
                </a:ext>
              </a:extLst>
            </p:cNvPr>
            <p:cNvSpPr/>
            <p:nvPr/>
          </p:nvSpPr>
          <p:spPr>
            <a:xfrm>
              <a:off x="153193" y="3622131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5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9AE13A7-2A4F-B3C5-32D2-CEA4125B1DD5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3717589"/>
              <a:ext cx="0" cy="640080"/>
            </a:xfrm>
            <a:prstGeom prst="line">
              <a:avLst/>
            </a:prstGeom>
            <a:ln>
              <a:solidFill>
                <a:srgbClr val="E1EE9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C587F361-A4BD-6EF2-2729-E7F2714CB728}"/>
                </a:ext>
              </a:extLst>
            </p:cNvPr>
            <p:cNvSpPr txBox="1">
              <a:spLocks/>
            </p:cNvSpPr>
            <p:nvPr/>
          </p:nvSpPr>
          <p:spPr>
            <a:xfrm>
              <a:off x="855534" y="3854492"/>
              <a:ext cx="6657639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lang="es-ES" dirty="0"/>
                <a:t>Q&amp;A</a:t>
              </a:r>
              <a:endPara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42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BD84A-2D96-A076-2FA9-404BEF3F0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5FC6A6E-9C03-DDAD-9A9C-3922A5C6FA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99CDD1-08FC-BAD1-CE36-96EFD4007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5C60A-F94A-4EC9-DF10-9CA1E5591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7425C2-5140-41F6-BB09-9F81CDDF6F00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3633D-CB88-E384-9150-9035CCE9F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10FD5-372B-7F34-5A04-5F7124FE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61801"/>
            <a:ext cx="9583200" cy="360099"/>
          </a:xfrm>
        </p:spPr>
        <p:txBody>
          <a:bodyPr/>
          <a:lstStyle/>
          <a:p>
            <a:r>
              <a:rPr lang="es-ES" b="1" noProof="0" dirty="0"/>
              <a:t>Framework de gobierno de 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BBF702-6579-483C-1D23-55B9AE956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316" y="134293"/>
            <a:ext cx="3432345" cy="591363"/>
          </a:xfrm>
          <a:prstGeom prst="rect">
            <a:avLst/>
          </a:prstGeom>
        </p:spPr>
      </p:pic>
      <p:pic>
        <p:nvPicPr>
          <p:cNvPr id="9" name="Graphic 28" descr="Recycle outline">
            <a:extLst>
              <a:ext uri="{FF2B5EF4-FFF2-40B4-BE49-F238E27FC236}">
                <a16:creationId xmlns:a16="http://schemas.microsoft.com/office/drawing/2014/main" id="{37D5C040-3663-21E6-39AC-24DE8B4A6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182" y="1354427"/>
            <a:ext cx="365760" cy="365760"/>
          </a:xfrm>
          <a:prstGeom prst="rect">
            <a:avLst/>
          </a:prstGeom>
        </p:spPr>
      </p:pic>
      <p:pic>
        <p:nvPicPr>
          <p:cNvPr id="15" name="Graphic 10" descr="Shield Tick outline">
            <a:extLst>
              <a:ext uri="{FF2B5EF4-FFF2-40B4-BE49-F238E27FC236}">
                <a16:creationId xmlns:a16="http://schemas.microsoft.com/office/drawing/2014/main" id="{C527A19A-73D4-BF03-57BB-A0E7228A8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26880" y="2583942"/>
            <a:ext cx="720000" cy="72000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C9CC7612-976A-1E53-B2F0-9932F8E2FDAC}"/>
              </a:ext>
            </a:extLst>
          </p:cNvPr>
          <p:cNvSpPr txBox="1"/>
          <p:nvPr/>
        </p:nvSpPr>
        <p:spPr>
          <a:xfrm>
            <a:off x="2375789" y="1969563"/>
            <a:ext cx="1972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Zurich Sans Light"/>
                <a:ea typeface="+mn-ea"/>
                <a:cs typeface="+mn-cs"/>
              </a:rPr>
              <a:t>Evaluar si el Caso de Uso </a:t>
            </a:r>
          </a:p>
          <a:p>
            <a:pPr algn="ctr"/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Zurich Sans Light"/>
                <a:ea typeface="+mn-ea"/>
                <a:cs typeface="+mn-cs"/>
              </a:rPr>
              <a:t>es un Sistema de IA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230E0CE6-71B2-BDBB-CF6A-22E2652802AC}"/>
              </a:ext>
            </a:extLst>
          </p:cNvPr>
          <p:cNvSpPr txBox="1"/>
          <p:nvPr/>
        </p:nvSpPr>
        <p:spPr>
          <a:xfrm>
            <a:off x="5032997" y="1969563"/>
            <a:ext cx="1972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Zurich Sans Light"/>
                <a:ea typeface="+mn-ea"/>
                <a:cs typeface="+mn-cs"/>
              </a:rPr>
              <a:t>Registrar el Caso de Uso en el Inventario de IA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449C834-C246-1D82-5BE8-4EA06A38E746}"/>
              </a:ext>
            </a:extLst>
          </p:cNvPr>
          <p:cNvCxnSpPr>
            <a:cxnSpLocks/>
            <a:stCxn id="48" idx="3"/>
            <a:endCxn id="16" idx="1"/>
          </p:cNvCxnSpPr>
          <p:nvPr/>
        </p:nvCxnSpPr>
        <p:spPr>
          <a:xfrm>
            <a:off x="1691041" y="2200396"/>
            <a:ext cx="684748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BE4AA045-6E49-1975-37B5-1DB6BA9BDAB5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7005457" y="2200396"/>
            <a:ext cx="684748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16">
            <a:extLst>
              <a:ext uri="{FF2B5EF4-FFF2-40B4-BE49-F238E27FC236}">
                <a16:creationId xmlns:a16="http://schemas.microsoft.com/office/drawing/2014/main" id="{1F1A4479-ECAA-48B1-B824-4D6E7A5D5B4B}"/>
              </a:ext>
            </a:extLst>
          </p:cNvPr>
          <p:cNvSpPr txBox="1"/>
          <p:nvPr/>
        </p:nvSpPr>
        <p:spPr>
          <a:xfrm>
            <a:off x="7690205" y="1969563"/>
            <a:ext cx="1776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  <a:latin typeface="Zurich Sans Light"/>
              </a:rPr>
              <a:t>Evaluación de </a:t>
            </a:r>
          </a:p>
          <a:p>
            <a:pPr algn="ctr"/>
            <a:r>
              <a:rPr lang="es-ES" sz="1200" b="1" dirty="0">
                <a:solidFill>
                  <a:schemeClr val="accent1"/>
                </a:solidFill>
                <a:latin typeface="Zurich Sans Light"/>
              </a:rPr>
              <a:t>Riesgo e Impacto</a:t>
            </a:r>
          </a:p>
        </p:txBody>
      </p: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E43D2BC3-ADC6-15E5-0D64-45B0B410A223}"/>
              </a:ext>
            </a:extLst>
          </p:cNvPr>
          <p:cNvCxnSpPr>
            <a:cxnSpLocks/>
          </p:cNvCxnSpPr>
          <p:nvPr/>
        </p:nvCxnSpPr>
        <p:spPr>
          <a:xfrm>
            <a:off x="8608759" y="2558158"/>
            <a:ext cx="0" cy="64008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18">
            <a:extLst>
              <a:ext uri="{FF2B5EF4-FFF2-40B4-BE49-F238E27FC236}">
                <a16:creationId xmlns:a16="http://schemas.microsoft.com/office/drawing/2014/main" id="{D6C97CE6-8549-9F36-B4C2-A384C2C30C38}"/>
              </a:ext>
            </a:extLst>
          </p:cNvPr>
          <p:cNvCxnSpPr>
            <a:cxnSpLocks/>
          </p:cNvCxnSpPr>
          <p:nvPr/>
        </p:nvCxnSpPr>
        <p:spPr>
          <a:xfrm>
            <a:off x="7260687" y="2880627"/>
            <a:ext cx="2629719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19">
            <a:extLst>
              <a:ext uri="{FF2B5EF4-FFF2-40B4-BE49-F238E27FC236}">
                <a16:creationId xmlns:a16="http://schemas.microsoft.com/office/drawing/2014/main" id="{C57E4730-50F8-923E-B728-91C2FF077E5B}"/>
              </a:ext>
            </a:extLst>
          </p:cNvPr>
          <p:cNvSpPr txBox="1"/>
          <p:nvPr/>
        </p:nvSpPr>
        <p:spPr>
          <a:xfrm>
            <a:off x="6687752" y="3261529"/>
            <a:ext cx="1160186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>
                <a:solidFill>
                  <a:srgbClr val="2167AE"/>
                </a:solidFill>
                <a:latin typeface="Zurich Sans Light"/>
              </a:rPr>
              <a:t>Riesgo Bajo</a:t>
            </a:r>
            <a:endParaRPr lang="en-US" sz="1200"/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9F9C70DA-C80D-10C8-1418-C0080817BE19}"/>
              </a:ext>
            </a:extLst>
          </p:cNvPr>
          <p:cNvSpPr txBox="1"/>
          <p:nvPr/>
        </p:nvSpPr>
        <p:spPr>
          <a:xfrm>
            <a:off x="7978649" y="3261529"/>
            <a:ext cx="1247021" cy="276999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>
                <a:solidFill>
                  <a:srgbClr val="2167AE"/>
                </a:solidFill>
                <a:latin typeface="Zurich Sans Light"/>
              </a:rPr>
              <a:t>Riesgo Medio</a:t>
            </a:r>
            <a:endParaRPr lang="en-US" sz="1200"/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EF006409-1A4B-2E1C-F27D-701A73CD3448}"/>
              </a:ext>
            </a:extLst>
          </p:cNvPr>
          <p:cNvSpPr txBox="1"/>
          <p:nvPr/>
        </p:nvSpPr>
        <p:spPr>
          <a:xfrm>
            <a:off x="9356380" y="3261529"/>
            <a:ext cx="1068053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>
                <a:solidFill>
                  <a:srgbClr val="2167AE"/>
                </a:solidFill>
                <a:latin typeface="Zurich Sans Light"/>
              </a:rPr>
              <a:t>Riesgo Alto</a:t>
            </a:r>
            <a:endParaRPr lang="en-US" sz="1200"/>
          </a:p>
        </p:txBody>
      </p: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AD13EAE0-6335-F251-29BD-824AC591BA0E}"/>
              </a:ext>
            </a:extLst>
          </p:cNvPr>
          <p:cNvCxnSpPr>
            <a:cxnSpLocks/>
          </p:cNvCxnSpPr>
          <p:nvPr/>
        </p:nvCxnSpPr>
        <p:spPr>
          <a:xfrm>
            <a:off x="7267845" y="2880627"/>
            <a:ext cx="0" cy="307585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3">
            <a:extLst>
              <a:ext uri="{FF2B5EF4-FFF2-40B4-BE49-F238E27FC236}">
                <a16:creationId xmlns:a16="http://schemas.microsoft.com/office/drawing/2014/main" id="{F69AC26F-7A8D-E021-676F-0F3AB86B725F}"/>
              </a:ext>
            </a:extLst>
          </p:cNvPr>
          <p:cNvCxnSpPr>
            <a:cxnSpLocks/>
          </p:cNvCxnSpPr>
          <p:nvPr/>
        </p:nvCxnSpPr>
        <p:spPr>
          <a:xfrm>
            <a:off x="9890406" y="2880627"/>
            <a:ext cx="0" cy="307585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3" name="Group 86">
            <a:extLst>
              <a:ext uri="{FF2B5EF4-FFF2-40B4-BE49-F238E27FC236}">
                <a16:creationId xmlns:a16="http://schemas.microsoft.com/office/drawing/2014/main" id="{7F4597E2-6C71-DFB9-675D-4BC0FC8CECDD}"/>
              </a:ext>
            </a:extLst>
          </p:cNvPr>
          <p:cNvGrpSpPr/>
          <p:nvPr/>
        </p:nvGrpSpPr>
        <p:grpSpPr>
          <a:xfrm>
            <a:off x="3017384" y="2583942"/>
            <a:ext cx="720000" cy="720000"/>
            <a:chOff x="5638800" y="2971800"/>
            <a:chExt cx="594360" cy="594360"/>
          </a:xfrm>
        </p:grpSpPr>
        <p:pic>
          <p:nvPicPr>
            <p:cNvPr id="34" name="Graphic 84" descr="Processor outline">
              <a:extLst>
                <a:ext uri="{FF2B5EF4-FFF2-40B4-BE49-F238E27FC236}">
                  <a16:creationId xmlns:a16="http://schemas.microsoft.com/office/drawing/2014/main" id="{43A13331-F524-A528-BB0F-4BE2DCC88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594360" cy="594360"/>
            </a:xfrm>
            <a:prstGeom prst="rect">
              <a:avLst/>
            </a:prstGeom>
          </p:spPr>
        </p:pic>
        <p:sp>
          <p:nvSpPr>
            <p:cNvPr id="35" name="TextBox 85">
              <a:extLst>
                <a:ext uri="{FF2B5EF4-FFF2-40B4-BE49-F238E27FC236}">
                  <a16:creationId xmlns:a16="http://schemas.microsoft.com/office/drawing/2014/main" id="{5E5AC1AD-5DB4-E093-636A-6D5E4D290147}"/>
                </a:ext>
              </a:extLst>
            </p:cNvPr>
            <p:cNvSpPr txBox="1"/>
            <p:nvPr/>
          </p:nvSpPr>
          <p:spPr>
            <a:xfrm>
              <a:off x="5717836" y="3063468"/>
              <a:ext cx="436289" cy="41102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s-ES_tradnl" sz="1200" dirty="0">
                  <a:solidFill>
                    <a:schemeClr val="accent3"/>
                  </a:solidFill>
                </a:rPr>
                <a:t>IA</a:t>
              </a:r>
              <a:endParaRPr lang="en-US" sz="12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48" name="TextBox 11">
            <a:extLst>
              <a:ext uri="{FF2B5EF4-FFF2-40B4-BE49-F238E27FC236}">
                <a16:creationId xmlns:a16="http://schemas.microsoft.com/office/drawing/2014/main" id="{A9AA0C98-2275-8396-1E0A-03D584DAA5C5}"/>
              </a:ext>
            </a:extLst>
          </p:cNvPr>
          <p:cNvSpPr txBox="1"/>
          <p:nvPr/>
        </p:nvSpPr>
        <p:spPr>
          <a:xfrm>
            <a:off x="-48916" y="1877230"/>
            <a:ext cx="173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Zurich Sans Light"/>
                <a:ea typeface="+mn-ea"/>
                <a:cs typeface="+mn-cs"/>
              </a:rPr>
              <a:t>Inventario de potenciales sistemas de IA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51" name="Graphic 8" descr="Clipboard Checked outline">
            <a:extLst>
              <a:ext uri="{FF2B5EF4-FFF2-40B4-BE49-F238E27FC236}">
                <a16:creationId xmlns:a16="http://schemas.microsoft.com/office/drawing/2014/main" id="{24592DCC-296A-7E50-9D55-92DC23F131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70080" y="2583942"/>
            <a:ext cx="720000" cy="720000"/>
          </a:xfrm>
          <a:prstGeom prst="rect">
            <a:avLst/>
          </a:prstGeom>
        </p:spPr>
      </p:pic>
      <p:cxnSp>
        <p:nvCxnSpPr>
          <p:cNvPr id="56" name="Straight Connector 13">
            <a:extLst>
              <a:ext uri="{FF2B5EF4-FFF2-40B4-BE49-F238E27FC236}">
                <a16:creationId xmlns:a16="http://schemas.microsoft.com/office/drawing/2014/main" id="{6843BE85-5531-8F07-D3F6-B992DCFE653F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348249" y="2200396"/>
            <a:ext cx="684748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3" name="TextBox 27">
            <a:extLst>
              <a:ext uri="{FF2B5EF4-FFF2-40B4-BE49-F238E27FC236}">
                <a16:creationId xmlns:a16="http://schemas.microsoft.com/office/drawing/2014/main" id="{7E550450-A31B-2858-5AA0-29418A3645F9}"/>
              </a:ext>
            </a:extLst>
          </p:cNvPr>
          <p:cNvSpPr txBox="1"/>
          <p:nvPr/>
        </p:nvSpPr>
        <p:spPr>
          <a:xfrm>
            <a:off x="10151878" y="1969563"/>
            <a:ext cx="1605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accent1"/>
                </a:solidFill>
                <a:latin typeface="Zurich Sans Light"/>
              </a:rPr>
              <a:t>Evaluación de </a:t>
            </a:r>
          </a:p>
          <a:p>
            <a:pPr algn="ctr"/>
            <a:r>
              <a:rPr lang="es-ES" sz="1200" b="1" dirty="0">
                <a:solidFill>
                  <a:schemeClr val="accent1"/>
                </a:solidFill>
                <a:latin typeface="Zurich Sans Light"/>
              </a:rPr>
              <a:t>Gobernanza</a:t>
            </a:r>
          </a:p>
        </p:txBody>
      </p:sp>
      <p:cxnSp>
        <p:nvCxnSpPr>
          <p:cNvPr id="65" name="Straight Connector 15">
            <a:extLst>
              <a:ext uri="{FF2B5EF4-FFF2-40B4-BE49-F238E27FC236}">
                <a16:creationId xmlns:a16="http://schemas.microsoft.com/office/drawing/2014/main" id="{3BB6E594-51C5-4B19-EE7A-227E4BBFE82F}"/>
              </a:ext>
            </a:extLst>
          </p:cNvPr>
          <p:cNvCxnSpPr>
            <a:cxnSpLocks/>
            <a:stCxn id="21" idx="3"/>
            <a:endCxn id="63" idx="1"/>
          </p:cNvCxnSpPr>
          <p:nvPr/>
        </p:nvCxnSpPr>
        <p:spPr>
          <a:xfrm>
            <a:off x="9467131" y="2200396"/>
            <a:ext cx="684747" cy="0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2" name="Gráfico 71" descr="Portapapeles parcialmente comprobado contorno">
            <a:extLst>
              <a:ext uri="{FF2B5EF4-FFF2-40B4-BE49-F238E27FC236}">
                <a16:creationId xmlns:a16="http://schemas.microsoft.com/office/drawing/2014/main" id="{CCDFD850-CF6E-7E8A-22B8-4C8156B1F6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5835" y="2583942"/>
            <a:ext cx="720000" cy="720000"/>
          </a:xfrm>
          <a:prstGeom prst="rect">
            <a:avLst/>
          </a:prstGeom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9D15FB29-C372-68AF-FF50-3077F7059A9F}"/>
              </a:ext>
            </a:extLst>
          </p:cNvPr>
          <p:cNvSpPr txBox="1"/>
          <p:nvPr/>
        </p:nvSpPr>
        <p:spPr>
          <a:xfrm>
            <a:off x="250826" y="4429496"/>
            <a:ext cx="11506428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/>
                </a:solidFill>
              </a:rPr>
              <a:t>Un </a:t>
            </a:r>
            <a:r>
              <a:rPr lang="es-ES" sz="2000" dirty="0" err="1">
                <a:solidFill>
                  <a:schemeClr val="accent1"/>
                </a:solidFill>
              </a:rPr>
              <a:t>framework</a:t>
            </a:r>
            <a:r>
              <a:rPr lang="es-ES" sz="2000" dirty="0">
                <a:solidFill>
                  <a:schemeClr val="accent1"/>
                </a:solidFill>
              </a:rPr>
              <a:t> de gobierno de la IA es esencial para cualquier empresa, ya que garantiza transparencia y cumplimiento normativo, mitiga riesgos asociados con algoritmos y decisiones automatizadas, y promueve el uso ético y responsable de la tecnología, protegiendo la privacidad y datos sensibles mientras facilita la innovación controlada y eficiente.</a:t>
            </a:r>
          </a:p>
        </p:txBody>
      </p:sp>
    </p:spTree>
    <p:extLst>
      <p:ext uri="{BB962C8B-B14F-4D97-AF65-F5344CB8AC3E}">
        <p14:creationId xmlns:p14="http://schemas.microsoft.com/office/powerpoint/2010/main" val="39581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4" grpId="0" animBg="1"/>
      <p:bldP spid="25" grpId="0" animBg="1"/>
      <p:bldP spid="26" grpId="0" animBg="1"/>
      <p:bldP spid="48" grpId="0"/>
      <p:bldP spid="63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49783-B1B2-3C8A-440B-FAEC38844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E1C2AEA-47AD-52F5-CFF6-3A889B399B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33DF86-39C2-2CB3-09BA-C36C71F78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84EAC8-0D1E-673F-4110-C5D0FEA5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24406"/>
            <a:ext cx="9855199" cy="332399"/>
          </a:xfrm>
        </p:spPr>
        <p:txBody>
          <a:bodyPr vert="horz">
            <a:normAutofit fontScale="90000"/>
          </a:bodyPr>
          <a:lstStyle/>
          <a:p>
            <a:r>
              <a:rPr lang="en-GB" noProof="1">
                <a:latin typeface="+mj-lt"/>
              </a:rPr>
              <a:t>Agenda</a:t>
            </a:r>
          </a:p>
        </p:txBody>
      </p:sp>
      <p:pic>
        <p:nvPicPr>
          <p:cNvPr id="31" name="Picture Placeholder 5" descr="Blue abstract design with square in middle and lines">
            <a:extLst>
              <a:ext uri="{FF2B5EF4-FFF2-40B4-BE49-F238E27FC236}">
                <a16:creationId xmlns:a16="http://schemas.microsoft.com/office/drawing/2014/main" id="{72E974FD-38B0-E2FE-6155-A88BF8C95C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r="17823"/>
          <a:stretch/>
        </p:blipFill>
        <p:spPr>
          <a:xfrm>
            <a:off x="7564375" y="1197383"/>
            <a:ext cx="4320000" cy="4320000"/>
          </a:xfrm>
          <a:prstGeom prst="ellipse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CBB55B3-37AE-521C-FAC3-55FF3B13315D}"/>
              </a:ext>
            </a:extLst>
          </p:cNvPr>
          <p:cNvGrpSpPr/>
          <p:nvPr/>
        </p:nvGrpSpPr>
        <p:grpSpPr>
          <a:xfrm>
            <a:off x="150313" y="1610563"/>
            <a:ext cx="7348462" cy="830997"/>
            <a:chOff x="153192" y="1115490"/>
            <a:chExt cx="7348462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7E4EFF-0D0C-4BA0-1FF4-8F0F75861361}"/>
                </a:ext>
              </a:extLst>
            </p:cNvPr>
            <p:cNvSpPr/>
            <p:nvPr/>
          </p:nvSpPr>
          <p:spPr>
            <a:xfrm>
              <a:off x="153192" y="1115490"/>
              <a:ext cx="6396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1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2B50F4C-AA42-1253-A470-980E05E83048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1210948"/>
              <a:ext cx="0" cy="64008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" name="Text Placeholder 7">
              <a:extLst>
                <a:ext uri="{FF2B5EF4-FFF2-40B4-BE49-F238E27FC236}">
                  <a16:creationId xmlns:a16="http://schemas.microsoft.com/office/drawing/2014/main" id="{97558090-31E6-5321-D8A1-4214A1EEAA17}"/>
                </a:ext>
              </a:extLst>
            </p:cNvPr>
            <p:cNvSpPr txBox="1">
              <a:spLocks/>
            </p:cNvSpPr>
            <p:nvPr/>
          </p:nvSpPr>
          <p:spPr>
            <a:xfrm>
              <a:off x="844003" y="1187997"/>
              <a:ext cx="6657651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La pregunta del </a:t>
              </a:r>
              <a:r>
                <a:rPr kumimoji="0" lang="es-ES" sz="2400" i="1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millón de Euros</a:t>
              </a:r>
              <a:r>
                <a:rPr kumimoji="0" lang="es-ES" sz="240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: ¿Qué es un sistema de IA?</a:t>
              </a:r>
              <a:endPara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53208A-401F-4E80-9A97-CDC98D99189F}"/>
              </a:ext>
            </a:extLst>
          </p:cNvPr>
          <p:cNvGrpSpPr/>
          <p:nvPr/>
        </p:nvGrpSpPr>
        <p:grpSpPr>
          <a:xfrm>
            <a:off x="153193" y="2464022"/>
            <a:ext cx="7359997" cy="830997"/>
            <a:chOff x="153193" y="1951037"/>
            <a:chExt cx="7359997" cy="8309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7AD2D8-CF90-46A9-CEF5-924B3236535E}"/>
                </a:ext>
              </a:extLst>
            </p:cNvPr>
            <p:cNvSpPr/>
            <p:nvPr/>
          </p:nvSpPr>
          <p:spPr>
            <a:xfrm>
              <a:off x="153193" y="1951037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DFAA9F5-AA29-33AC-EB7E-CE34D25DFBF4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2121991"/>
              <a:ext cx="0" cy="48908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Text Placeholder 7">
              <a:extLst>
                <a:ext uri="{FF2B5EF4-FFF2-40B4-BE49-F238E27FC236}">
                  <a16:creationId xmlns:a16="http://schemas.microsoft.com/office/drawing/2014/main" id="{1592A1CA-C74E-7A07-3E72-858246057139}"/>
                </a:ext>
              </a:extLst>
            </p:cNvPr>
            <p:cNvSpPr txBox="1">
              <a:spLocks/>
            </p:cNvSpPr>
            <p:nvPr/>
          </p:nvSpPr>
          <p:spPr>
            <a:xfrm>
              <a:off x="855535" y="2176035"/>
              <a:ext cx="6657655" cy="381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lang="es-ES" kern="0" noProof="0" dirty="0">
                  <a:solidFill>
                    <a:srgbClr val="1C67AF"/>
                  </a:solidFill>
                  <a:latin typeface="Zurich Sans Light"/>
                </a:rPr>
                <a:t>Framework gobierno de la IA</a:t>
              </a:r>
              <a:endParaRPr kumimoji="0" lang="es-ES" sz="240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B9757E-4952-87A4-8220-EC44979B390E}"/>
              </a:ext>
            </a:extLst>
          </p:cNvPr>
          <p:cNvGrpSpPr/>
          <p:nvPr/>
        </p:nvGrpSpPr>
        <p:grpSpPr>
          <a:xfrm>
            <a:off x="147434" y="3317481"/>
            <a:ext cx="7348461" cy="830997"/>
            <a:chOff x="153193" y="2786584"/>
            <a:chExt cx="7348461" cy="8309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7C03D-8FFA-E449-3C0B-DE3370010DEB}"/>
                </a:ext>
              </a:extLst>
            </p:cNvPr>
            <p:cNvSpPr/>
            <p:nvPr/>
          </p:nvSpPr>
          <p:spPr>
            <a:xfrm>
              <a:off x="153193" y="2786584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3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4B5A9A-07E9-DAD4-EE75-FB1FF461E3F2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2973482"/>
              <a:ext cx="0" cy="457200"/>
            </a:xfrm>
            <a:prstGeom prst="line">
              <a:avLst/>
            </a:prstGeom>
            <a:ln>
              <a:solidFill>
                <a:srgbClr val="E18EBA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 Placeholder 7">
              <a:extLst>
                <a:ext uri="{FF2B5EF4-FFF2-40B4-BE49-F238E27FC236}">
                  <a16:creationId xmlns:a16="http://schemas.microsoft.com/office/drawing/2014/main" id="{31668587-F98D-E786-9772-7F8B42AF40D2}"/>
                </a:ext>
              </a:extLst>
            </p:cNvPr>
            <p:cNvSpPr txBox="1">
              <a:spLocks/>
            </p:cNvSpPr>
            <p:nvPr/>
          </p:nvSpPr>
          <p:spPr>
            <a:xfrm>
              <a:off x="844005" y="2996227"/>
              <a:ext cx="6657649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Implementación práctica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449E62-AF74-890C-B58C-25E9B91024EC}"/>
              </a:ext>
            </a:extLst>
          </p:cNvPr>
          <p:cNvGrpSpPr/>
          <p:nvPr/>
        </p:nvGrpSpPr>
        <p:grpSpPr>
          <a:xfrm>
            <a:off x="144554" y="4170940"/>
            <a:ext cx="7359980" cy="830997"/>
            <a:chOff x="153193" y="3622131"/>
            <a:chExt cx="7359980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2B3829-4EBD-EAAE-F2FE-83C405D47D56}"/>
                </a:ext>
              </a:extLst>
            </p:cNvPr>
            <p:cNvSpPr/>
            <p:nvPr/>
          </p:nvSpPr>
          <p:spPr>
            <a:xfrm>
              <a:off x="153193" y="3622131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703353-0528-38B8-FD70-3DB5C90D277E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3717589"/>
              <a:ext cx="0" cy="640080"/>
            </a:xfrm>
            <a:prstGeom prst="line">
              <a:avLst/>
            </a:prstGeom>
            <a:ln>
              <a:solidFill>
                <a:srgbClr val="19BAB6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Text Placeholder 7">
              <a:extLst>
                <a:ext uri="{FF2B5EF4-FFF2-40B4-BE49-F238E27FC236}">
                  <a16:creationId xmlns:a16="http://schemas.microsoft.com/office/drawing/2014/main" id="{FFF3C792-0A18-EA4A-7420-325147CD9857}"/>
                </a:ext>
              </a:extLst>
            </p:cNvPr>
            <p:cNvSpPr txBox="1">
              <a:spLocks/>
            </p:cNvSpPr>
            <p:nvPr/>
          </p:nvSpPr>
          <p:spPr>
            <a:xfrm>
              <a:off x="855534" y="3842619"/>
              <a:ext cx="6657639" cy="38100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C67AF"/>
                  </a:solidFill>
                  <a:effectLst/>
                  <a:uLnTx/>
                  <a:uFillTx/>
                  <a:latin typeface="Zurich Sans Light"/>
                  <a:ea typeface="+mj-ea"/>
                  <a:cs typeface="Arial" panose="020B0604020202020204" pitchFamily="34" charset="0"/>
                </a:rPr>
                <a:t>Generando confianza</a:t>
              </a:r>
              <a:endParaRPr kumimoji="0" lang="es-ES" sz="2400" b="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BF9429-BD04-BB0E-FFFD-FD95FD095773}"/>
              </a:ext>
            </a:extLst>
          </p:cNvPr>
          <p:cNvGrpSpPr/>
          <p:nvPr/>
        </p:nvGrpSpPr>
        <p:grpSpPr>
          <a:xfrm>
            <a:off x="141674" y="5024400"/>
            <a:ext cx="7359980" cy="830997"/>
            <a:chOff x="153193" y="3622131"/>
            <a:chExt cx="7359980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93889F-FCC3-503C-3E18-6FEBE40BE7DD}"/>
                </a:ext>
              </a:extLst>
            </p:cNvPr>
            <p:cNvSpPr/>
            <p:nvPr/>
          </p:nvSpPr>
          <p:spPr>
            <a:xfrm>
              <a:off x="153193" y="3622131"/>
              <a:ext cx="6396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srgbClr val="2167AE"/>
                  </a:solidFill>
                  <a:effectLst/>
                  <a:uLnTx/>
                  <a:uFillTx/>
                  <a:latin typeface="Zurich Sans Light" panose="02000000000000000000" pitchFamily="2" charset="0"/>
                  <a:ea typeface="+mn-ea"/>
                  <a:cs typeface="+mn-cs"/>
                </a:rPr>
                <a:t>5</a:t>
              </a:r>
              <a:endParaRPr kumimoji="0" lang="en-ES" sz="4800" b="0" i="0" u="none" strike="noStrike" kern="1200" cap="none" spc="0" normalizeH="0" baseline="0" noProof="0">
                <a:ln>
                  <a:noFill/>
                </a:ln>
                <a:solidFill>
                  <a:srgbClr val="2167AE"/>
                </a:solidFill>
                <a:effectLst/>
                <a:uLnTx/>
                <a:uFillTx/>
                <a:latin typeface="Zurich Sans Light" panose="02000000000000000000" pitchFamily="2" charset="0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E31720-5FDD-864D-C99D-651950B39673}"/>
                </a:ext>
              </a:extLst>
            </p:cNvPr>
            <p:cNvCxnSpPr>
              <a:cxnSpLocks/>
            </p:cNvCxnSpPr>
            <p:nvPr/>
          </p:nvCxnSpPr>
          <p:spPr>
            <a:xfrm>
              <a:off x="792854" y="3717589"/>
              <a:ext cx="0" cy="640080"/>
            </a:xfrm>
            <a:prstGeom prst="line">
              <a:avLst/>
            </a:prstGeom>
            <a:ln>
              <a:solidFill>
                <a:srgbClr val="E1EE9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173CCD1B-4A93-EF6F-818F-303DA15FF35E}"/>
                </a:ext>
              </a:extLst>
            </p:cNvPr>
            <p:cNvSpPr txBox="1">
              <a:spLocks/>
            </p:cNvSpPr>
            <p:nvPr/>
          </p:nvSpPr>
          <p:spPr>
            <a:xfrm>
              <a:off x="855534" y="3854492"/>
              <a:ext cx="6657639" cy="41171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 lang="en-GB" sz="2400" b="0" i="0" cap="none" baseline="0" dirty="0">
                  <a:solidFill>
                    <a:srgbClr val="2167AE"/>
                  </a:solidFill>
                  <a:latin typeface="Zurich Sans Light" panose="02000000000000000000" pitchFamily="2" charset="0"/>
                  <a:ea typeface="+mj-ea"/>
                  <a:cs typeface="Arial" panose="020B0604020202020204" pitchFamily="34" charset="0"/>
                </a:defRPr>
              </a:lvl1pPr>
              <a:lvl2pPr marL="34285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100000"/>
                <a:buFont typeface="Arial" panose="020B0604020202020204" pitchFamily="34" charset="0"/>
                <a:buNone/>
                <a:tabLst/>
                <a:defRPr sz="13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2pPr>
              <a:lvl3pPr marL="685709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20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3pPr>
              <a:lvl4pPr marL="1028563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4pPr>
              <a:lvl5pPr marL="1371417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1C67AF"/>
                </a:buClr>
                <a:buSzPct val="70000"/>
                <a:buFont typeface="Courier New" panose="02070309020205020404" pitchFamily="49" charset="0"/>
                <a:buNone/>
                <a:tabLst/>
                <a:defRPr sz="1050" b="0" i="0">
                  <a:solidFill>
                    <a:srgbClr val="2167AE"/>
                  </a:solidFill>
                  <a:latin typeface="Zurich Sans Light" panose="02000000000000000000" pitchFamily="2" charset="0"/>
                  <a:cs typeface="Arial" panose="020B0604020202020204" pitchFamily="34" charset="0"/>
                </a:defRPr>
              </a:lvl5pPr>
              <a:lvl6pPr marL="1714271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6pPr>
              <a:lvl7pPr marL="2057126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7pPr>
              <a:lvl8pPr marL="2399980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8pPr>
              <a:lvl9pPr marL="2742834" indent="0" algn="l" rtl="0" eaLnBrk="1" fontAlgn="base" hangingPunct="1">
                <a:spcBef>
                  <a:spcPts val="0"/>
                </a:spcBef>
                <a:spcAft>
                  <a:spcPts val="225"/>
                </a:spcAft>
                <a:buClr>
                  <a:srgbClr val="000066"/>
                </a:buClr>
                <a:buSzPct val="100000"/>
                <a:buFont typeface="Frutiger 55 Roman" pitchFamily="34" charset="0"/>
                <a:buNone/>
                <a:defRPr sz="1050" baseline="0"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67AF"/>
                </a:buClr>
                <a:buSzPct val="100000"/>
                <a:buFont typeface="Symbol" pitchFamily="2" charset="2"/>
                <a:buNone/>
                <a:tabLst/>
                <a:defRPr/>
              </a:pPr>
              <a:r>
                <a:rPr lang="es-ES" dirty="0"/>
                <a:t>Q&amp;A</a:t>
              </a:r>
              <a:endPara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1C67AF"/>
                </a:solidFill>
                <a:effectLst/>
                <a:uLnTx/>
                <a:uFillTx/>
                <a:latin typeface="Zurich Sans Light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39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95449-4E22-1CD8-6E4E-41D9AC983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53763CA-98DB-F64E-0B14-0858544E39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5FC6A6E-9C03-DDAD-9A9C-3922A5C6FA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FBAF9-9F6E-F487-30BF-3B6A525AA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7425C2-5140-41F6-BB09-9F81CDDF6F00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2C74B-4AA4-D6FC-0ADF-E9877AADC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230A0-5A6E-ACC8-CB6C-9C1F9E5F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261801"/>
            <a:ext cx="9583200" cy="360099"/>
          </a:xfrm>
        </p:spPr>
        <p:txBody>
          <a:bodyPr/>
          <a:lstStyle/>
          <a:p>
            <a:r>
              <a:rPr lang="es-ES" b="1" noProof="0" dirty="0"/>
              <a:t>¿Qué casos de uso / potenciales sistemas de IA debo analizar?</a:t>
            </a:r>
          </a:p>
        </p:txBody>
      </p:sp>
      <p:pic>
        <p:nvPicPr>
          <p:cNvPr id="9" name="Graphic 28" descr="Recycle outline">
            <a:extLst>
              <a:ext uri="{FF2B5EF4-FFF2-40B4-BE49-F238E27FC236}">
                <a16:creationId xmlns:a16="http://schemas.microsoft.com/office/drawing/2014/main" id="{FECAB07D-4943-8027-005D-F1DED421E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1935" y="1378177"/>
            <a:ext cx="381785" cy="365760"/>
          </a:xfrm>
          <a:prstGeom prst="rect">
            <a:avLst/>
          </a:prstGeom>
        </p:spPr>
      </p:pic>
      <p:sp>
        <p:nvSpPr>
          <p:cNvPr id="48" name="TextBox 11">
            <a:extLst>
              <a:ext uri="{FF2B5EF4-FFF2-40B4-BE49-F238E27FC236}">
                <a16:creationId xmlns:a16="http://schemas.microsoft.com/office/drawing/2014/main" id="{2A14BFDC-1F68-1032-D10C-AB52FE96FE3D}"/>
              </a:ext>
            </a:extLst>
          </p:cNvPr>
          <p:cNvSpPr txBox="1"/>
          <p:nvPr/>
        </p:nvSpPr>
        <p:spPr>
          <a:xfrm>
            <a:off x="164838" y="1900980"/>
            <a:ext cx="1816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Zurich Sans Light"/>
                <a:ea typeface="+mn-ea"/>
                <a:cs typeface="+mn-cs"/>
              </a:rPr>
              <a:t>Inventario de potenciales sistemas de IA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72" name="Gráfico 71" descr="Portapapeles parcialmente comprobado contorno">
            <a:extLst>
              <a:ext uri="{FF2B5EF4-FFF2-40B4-BE49-F238E27FC236}">
                <a16:creationId xmlns:a16="http://schemas.microsoft.com/office/drawing/2014/main" id="{03297D18-C774-1748-5ED0-139019BEA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589" y="2607692"/>
            <a:ext cx="751544" cy="720000"/>
          </a:xfrm>
          <a:prstGeom prst="rect">
            <a:avLst/>
          </a:prstGeom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A40DF264-46B8-31E4-AC2C-A089A2650EA0}"/>
              </a:ext>
            </a:extLst>
          </p:cNvPr>
          <p:cNvSpPr txBox="1"/>
          <p:nvPr/>
        </p:nvSpPr>
        <p:spPr>
          <a:xfrm>
            <a:off x="2261052" y="1062025"/>
            <a:ext cx="9388641" cy="2372545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/>
                </a:solidFill>
              </a:rPr>
              <a:t>Desarrollos internos realizados por áreas con capacidades analíticas (Modelos ML, Gen AI, </a:t>
            </a:r>
            <a:r>
              <a:rPr lang="es-ES" sz="2000" dirty="0" err="1">
                <a:solidFill>
                  <a:schemeClr val="accent1"/>
                </a:solidFill>
              </a:rPr>
              <a:t>etc</a:t>
            </a:r>
            <a:r>
              <a:rPr lang="es-ES" sz="2000" dirty="0">
                <a:solidFill>
                  <a:schemeClr val="accent1"/>
                </a:solidFill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/>
                </a:solidFill>
              </a:rPr>
              <a:t>Desarrollos a nivel grupo compartidos entre diferentes entidades jurídicas (servicios compartidos de IA).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err="1">
                <a:solidFill>
                  <a:schemeClr val="accent1"/>
                </a:solidFill>
              </a:rPr>
              <a:t>Third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party</a:t>
            </a:r>
            <a:r>
              <a:rPr lang="es-ES" sz="2000" dirty="0">
                <a:solidFill>
                  <a:schemeClr val="accent1"/>
                </a:solidFill>
              </a:rPr>
              <a:t> – SW comercial que utilizamos (Ej.- CRM o  </a:t>
            </a:r>
            <a:r>
              <a:rPr lang="es-ES" sz="2000" dirty="0" err="1">
                <a:solidFill>
                  <a:schemeClr val="accent1"/>
                </a:solidFill>
              </a:rPr>
              <a:t>Ccenter</a:t>
            </a:r>
            <a:r>
              <a:rPr lang="es-ES" sz="2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A107CDB4-4159-0F93-6935-BCB417BF7E37}"/>
              </a:ext>
            </a:extLst>
          </p:cNvPr>
          <p:cNvSpPr/>
          <p:nvPr/>
        </p:nvSpPr>
        <p:spPr>
          <a:xfrm rot="10800000">
            <a:off x="3966357" y="3759576"/>
            <a:ext cx="5902037" cy="2700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es-ES" sz="1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59A531-4D7D-9421-C402-3FD396C68FF2}"/>
              </a:ext>
            </a:extLst>
          </p:cNvPr>
          <p:cNvSpPr txBox="1"/>
          <p:nvPr/>
        </p:nvSpPr>
        <p:spPr>
          <a:xfrm>
            <a:off x="2261052" y="4381996"/>
            <a:ext cx="9305514" cy="1756992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/>
                </a:solidFill>
              </a:rPr>
              <a:t>Es clave diseñar procesos que involucren diferentes áreas que participan en el desarrollo y/o implantación de modelos de IA.</a:t>
            </a:r>
          </a:p>
          <a:p>
            <a:pPr algn="ctr"/>
            <a:endParaRPr lang="es-ES" sz="2000" dirty="0">
              <a:solidFill>
                <a:schemeClr val="accent1"/>
              </a:solidFill>
            </a:endParaRPr>
          </a:p>
          <a:p>
            <a:pPr algn="ctr"/>
            <a:r>
              <a:rPr lang="es-ES" sz="2000" dirty="0">
                <a:solidFill>
                  <a:schemeClr val="accent1"/>
                </a:solidFill>
              </a:rPr>
              <a:t>Estos incluyen desde </a:t>
            </a:r>
            <a:r>
              <a:rPr lang="es-ES" sz="2000" dirty="0" err="1">
                <a:solidFill>
                  <a:schemeClr val="accent1"/>
                </a:solidFill>
              </a:rPr>
              <a:t>procurement</a:t>
            </a:r>
            <a:r>
              <a:rPr lang="es-ES" sz="2000" dirty="0">
                <a:solidFill>
                  <a:schemeClr val="accent1"/>
                </a:solidFill>
              </a:rPr>
              <a:t>, Compliance o IT hasta las áreas usuarias de los sistemas.</a:t>
            </a:r>
          </a:p>
        </p:txBody>
      </p:sp>
    </p:spTree>
    <p:extLst>
      <p:ext uri="{BB962C8B-B14F-4D97-AF65-F5344CB8AC3E}">
        <p14:creationId xmlns:p14="http://schemas.microsoft.com/office/powerpoint/2010/main" val="36902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Zurich 2020">
      <a:dk1>
        <a:srgbClr val="23366F"/>
      </a:dk1>
      <a:lt1>
        <a:srgbClr val="FFFFFF"/>
      </a:lt1>
      <a:dk2>
        <a:srgbClr val="23366F"/>
      </a:dk2>
      <a:lt2>
        <a:srgbClr val="1FB1E6"/>
      </a:lt2>
      <a:accent1>
        <a:srgbClr val="2167AE"/>
      </a:accent1>
      <a:accent2>
        <a:srgbClr val="91BFE3"/>
      </a:accent2>
      <a:accent3>
        <a:srgbClr val="5495CF"/>
      </a:accent3>
      <a:accent4>
        <a:srgbClr val="DAD2BD"/>
      </a:accent4>
      <a:accent5>
        <a:srgbClr val="EEF0F1"/>
      </a:accent5>
      <a:accent6>
        <a:srgbClr val="DDE4E3"/>
      </a:accent6>
      <a:hlink>
        <a:srgbClr val="1FB1E6"/>
      </a:hlink>
      <a:folHlink>
        <a:srgbClr val="1FB1E6"/>
      </a:folHlink>
    </a:clrScheme>
    <a:fontScheme name="Zurich Sans 2020">
      <a:majorFont>
        <a:latin typeface="Zurich Sans Medium"/>
        <a:ea typeface=""/>
        <a:cs typeface=""/>
      </a:majorFont>
      <a:minorFont>
        <a:latin typeface="Zurich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08000" tIns="108000" rIns="108000" bIns="108000" rtlCol="0" anchor="ctr"/>
      <a:lstStyle>
        <a:defPPr algn="ctr">
          <a:defRPr sz="1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108000" tIns="108000" rIns="108000" bIns="108000" rtlCol="0">
        <a:spAutoFit/>
      </a:bodyPr>
      <a:lstStyle>
        <a:defPPr algn="l">
          <a:defRPr sz="1400" dirty="0">
            <a:solidFill>
              <a:schemeClr val="accent1"/>
            </a:solidFill>
          </a:defRPr>
        </a:defPPr>
      </a:lstStyle>
    </a:txDef>
  </a:objectDefaults>
  <a:extraClrSchemeLst/>
  <a:custClrLst>
    <a:custClr name="Azure">
      <a:srgbClr val="4870C6"/>
    </a:custClr>
    <a:custClr name="Moss">
      <a:srgbClr val="77A98A"/>
    </a:custClr>
    <a:custClr name="Teal">
      <a:srgbClr val="19BAB6"/>
    </a:custClr>
    <a:custClr name="Mint">
      <a:srgbClr val="A6E9AB"/>
    </a:custClr>
    <a:custClr name="Lime">
      <a:srgbClr val="E1EE92"/>
    </a:custClr>
    <a:custClr name="Lemon">
      <a:srgbClr val="FFF773"/>
    </a:custClr>
    <a:custClr name="Peach">
      <a:srgbClr val="FF7569"/>
    </a:custClr>
    <a:custClr name="Candy">
      <a:srgbClr val="E18EBA"/>
    </a:custClr>
    <a:custClr name="Powder Pink">
      <a:srgbClr val="FFC5EA"/>
    </a:custClr>
    <a:custClr name="Lilac">
      <a:srgbClr val="6D6BCF"/>
    </a:custClr>
  </a:custClrLst>
  <a:extLst>
    <a:ext uri="{05A4C25C-085E-4340-85A3-A5531E510DB2}">
      <thm15:themeFamily xmlns:thm15="http://schemas.microsoft.com/office/thememl/2012/main" name="Presentation6" id="{9321D6EB-B7BB-4F99-B3B7-0E6A0A880E10}" vid="{6F523D87-8F28-456F-89C0-A1EA37E7FA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CAFD926C2904A807E5703C29528EB" ma:contentTypeVersion="25" ma:contentTypeDescription="Create a new document." ma:contentTypeScope="" ma:versionID="de7b31baee2a6ccc560cf15a10c0fc53">
  <xsd:schema xmlns:xsd="http://www.w3.org/2001/XMLSchema" xmlns:xs="http://www.w3.org/2001/XMLSchema" xmlns:p="http://schemas.microsoft.com/office/2006/metadata/properties" xmlns:ns1="http://schemas.microsoft.com/sharepoint/v3" xmlns:ns2="5778b0f7-baeb-43ce-9206-b8147f4a82d3" xmlns:ns3="4a320eb8-45af-4c84-95f8-be3b13fd04c6" targetNamespace="http://schemas.microsoft.com/office/2006/metadata/properties" ma:root="true" ma:fieldsID="bd7e47cd615c75d249ec0b9f9b6763ff" ns1:_="" ns2:_="" ns3:_="">
    <xsd:import namespace="http://schemas.microsoft.com/sharepoint/v3"/>
    <xsd:import namespace="5778b0f7-baeb-43ce-9206-b8147f4a82d3"/>
    <xsd:import namespace="4a320eb8-45af-4c84-95f8-be3b13fd04c6"/>
    <xsd:element name="properties">
      <xsd:complexType>
        <xsd:sequence>
          <xsd:element name="documentManagement">
            <xsd:complexType>
              <xsd:all>
                <xsd:element ref="ns2:Bitness" minOccurs="0"/>
                <xsd:element ref="ns2:LSA" minOccurs="0"/>
                <xsd:element ref="ns2:Platform" minOccurs="0"/>
                <xsd:element ref="ns2:Product" minOccurs="0"/>
                <xsd:element ref="ns2:Vendor" minOccurs="0"/>
                <xsd:element ref="ns2:Ver" minOccurs="0"/>
                <xsd:element ref="ns2:Format" minOccurs="0"/>
                <xsd:element ref="ns2:Instance_x0020_ID_x0020__x0028_ZEM_x0029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8b0f7-baeb-43ce-9206-b8147f4a82d3" elementFormDefault="qualified">
    <xsd:import namespace="http://schemas.microsoft.com/office/2006/documentManagement/types"/>
    <xsd:import namespace="http://schemas.microsoft.com/office/infopath/2007/PartnerControls"/>
    <xsd:element name="Bitness" ma:index="8" nillable="true" ma:displayName="Bitness" ma:default="x86" ma:internalName="Bitness">
      <xsd:simpleType>
        <xsd:restriction base="dms:Text">
          <xsd:maxLength value="255"/>
        </xsd:restriction>
      </xsd:simpleType>
    </xsd:element>
    <xsd:element name="LSA" ma:index="9" nillable="true" ma:displayName="LSA" ma:internalName="LSA">
      <xsd:simpleType>
        <xsd:restriction base="dms:Text">
          <xsd:maxLength value="255"/>
        </xsd:restriction>
      </xsd:simpleType>
    </xsd:element>
    <xsd:element name="Platform" ma:index="10" nillable="true" ma:displayName="Platform" ma:default="eWP" ma:internalName="Platfor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WP"/>
                    <xsd:enumeration value="CTX"/>
                    <xsd:enumeration value="INT"/>
                    <xsd:enumeration value="MOB"/>
                  </xsd:restriction>
                </xsd:simpleType>
              </xsd:element>
            </xsd:sequence>
          </xsd:extension>
        </xsd:complexContent>
      </xsd:complexType>
    </xsd:element>
    <xsd:element name="Product" ma:index="11" nillable="true" ma:displayName="Product" ma:internalName="Product">
      <xsd:simpleType>
        <xsd:restriction base="dms:Text">
          <xsd:maxLength value="255"/>
        </xsd:restriction>
      </xsd:simpleType>
    </xsd:element>
    <xsd:element name="Vendor" ma:index="12" nillable="true" ma:displayName="Vendor" ma:internalName="Vendor">
      <xsd:simpleType>
        <xsd:restriction base="dms:Text">
          <xsd:maxLength value="255"/>
        </xsd:restriction>
      </xsd:simpleType>
    </xsd:element>
    <xsd:element name="Ver" ma:index="13" nillable="true" ma:displayName="Ver" ma:internalName="Ver">
      <xsd:simpleType>
        <xsd:restriction base="dms:Text">
          <xsd:maxLength value="255"/>
        </xsd:restriction>
      </xsd:simpleType>
    </xsd:element>
    <xsd:element name="Format" ma:index="14" nillable="true" ma:displayName="Format" ma:default="MSI" ma:internalName="Forma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SI"/>
                    <xsd:enumeration value="EXE"/>
                    <xsd:enumeration value="AppX"/>
                    <xsd:enumeration value="AppXBundle"/>
                    <xsd:enumeration value="MSIX"/>
                    <xsd:enumeration value="MSIXBundle"/>
                    <xsd:enumeration value="AppV"/>
                    <xsd:enumeration value="IPA"/>
                    <xsd:enumeration value="APK"/>
                    <xsd:enumeration value="XAPK"/>
                    <xsd:enumeration value="XAP"/>
                    <xsd:enumeration value="INTUNEWIN"/>
                    <xsd:enumeration value="Unpackaged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Instance_x0020_ID_x0020__x0028_ZEM_x0029_" ma:index="15" nillable="true" ma:displayName="Instance ID (ZEM)" ma:internalName="Instance_x0020_ID_x0020__x0028_ZEM_x0029_">
      <xsd:simpleType>
        <xsd:restriction base="dms:Text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78d6fb-034f-4618-ad9b-ef87b0886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20eb8-45af-4c84-95f8-be3b13fd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1c75f7e-474e-424b-95f9-e51bce35e3aa}" ma:internalName="TaxCatchAll" ma:showField="CatchAllData" ma:web="4a320eb8-45af-4c84-95f8-be3b13fd0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78b0f7-baeb-43ce-9206-b8147f4a82d3">
      <Terms xmlns="http://schemas.microsoft.com/office/infopath/2007/PartnerControls"/>
    </lcf76f155ced4ddcb4097134ff3c332f>
    <TaxCatchAll xmlns="4a320eb8-45af-4c84-95f8-be3b13fd04c6" xsi:nil="true"/>
    <_ip_UnifiedCompliancePolicyUIAction xmlns="http://schemas.microsoft.com/sharepoint/v3" xsi:nil="true"/>
    <Bitness xmlns="5778b0f7-baeb-43ce-9206-b8147f4a82d3">x86</Bitness>
    <LSA xmlns="5778b0f7-baeb-43ce-9206-b8147f4a82d3" xsi:nil="true"/>
    <Ver xmlns="5778b0f7-baeb-43ce-9206-b8147f4a82d3" xsi:nil="true"/>
    <Format xmlns="5778b0f7-baeb-43ce-9206-b8147f4a82d3">
      <Value>MSI</Value>
    </Format>
    <Instance_x0020_ID_x0020__x0028_ZEM_x0029_ xmlns="5778b0f7-baeb-43ce-9206-b8147f4a82d3" xsi:nil="true"/>
    <_ip_UnifiedCompliancePolicyProperties xmlns="http://schemas.microsoft.com/sharepoint/v3" xsi:nil="true"/>
    <Product xmlns="5778b0f7-baeb-43ce-9206-b8147f4a82d3" xsi:nil="true"/>
    <Vendor xmlns="5778b0f7-baeb-43ce-9206-b8147f4a82d3" xsi:nil="true"/>
    <Platform xmlns="5778b0f7-baeb-43ce-9206-b8147f4a82d3">
      <Value>eWP</Value>
    </Platform>
  </documentManagement>
</p:properties>
</file>

<file path=customXml/itemProps1.xml><?xml version="1.0" encoding="utf-8"?>
<ds:datastoreItem xmlns:ds="http://schemas.openxmlformats.org/officeDocument/2006/customXml" ds:itemID="{8C8089FF-BEFB-4138-A1A3-CBDD1BB2D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78b0f7-baeb-43ce-9206-b8147f4a82d3"/>
    <ds:schemaRef ds:uri="4a320eb8-45af-4c84-95f8-be3b13fd0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A1B426-E216-40F1-9945-448557D0F4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9DCF82-2108-44C2-BAB1-CB284A9543B9}">
  <ds:schemaRefs>
    <ds:schemaRef ds:uri="http://www.w3.org/XML/1998/namespace"/>
    <ds:schemaRef ds:uri="http://schemas.microsoft.com/office/2006/metadata/properties"/>
    <ds:schemaRef ds:uri="http://purl.org/dc/dcmitype/"/>
    <ds:schemaRef ds:uri="92ae5339-dfa7-4ed7-a550-21c8206d8246"/>
    <ds:schemaRef ds:uri="22fe37e9-337f-4312-98d1-6efc2734343a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fe160c1-3b9d-4c2b-9e0c-a4317bcea9cf"/>
    <ds:schemaRef ds:uri="3711503b-2f4c-4838-898b-60dd0a132a79"/>
    <ds:schemaRef ds:uri="f036a9b6-a007-4fc3-a2e3-30b27d13ca36"/>
    <ds:schemaRef ds:uri="5f7d772f-fcd0-43c4-b7ff-323eaca4ec7d"/>
    <ds:schemaRef ds:uri="5778b0f7-baeb-43ce-9206-b8147f4a82d3"/>
    <ds:schemaRef ds:uri="4a320eb8-45af-4c84-95f8-be3b13fd04c6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1325</Words>
  <Application>Microsoft Office PowerPoint</Application>
  <PresentationFormat>Panorámica</PresentationFormat>
  <Paragraphs>231</Paragraphs>
  <Slides>19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Zurich Sans Light</vt:lpstr>
      <vt:lpstr>Symbol</vt:lpstr>
      <vt:lpstr>Wingdings</vt:lpstr>
      <vt:lpstr>1_Office Theme</vt:lpstr>
      <vt:lpstr>think-cell Slide</vt:lpstr>
      <vt:lpstr>Construir confianza del consumidor a través de la adopción ética de la IA </vt:lpstr>
      <vt:lpstr>Agenda</vt:lpstr>
      <vt:lpstr>¿Que es un sistema de IA?</vt:lpstr>
      <vt:lpstr>Requisitos de un sistema IA</vt:lpstr>
      <vt:lpstr>Ley de IA en la UE in a Nutsell</vt:lpstr>
      <vt:lpstr>Agenda</vt:lpstr>
      <vt:lpstr>Framework de gobierno de IA</vt:lpstr>
      <vt:lpstr>Agenda</vt:lpstr>
      <vt:lpstr>¿Qué casos de uso / potenciales sistemas de IA debo analizar?</vt:lpstr>
      <vt:lpstr>¿Cómo evalúo si es un sistema de IA?</vt:lpstr>
      <vt:lpstr>Registro y evalúo el riesgo</vt:lpstr>
      <vt:lpstr>Evaluación de Gobernanza</vt:lpstr>
      <vt:lpstr>Agenda</vt:lpstr>
      <vt:lpstr>La confianza del consumidor como pilar</vt:lpstr>
      <vt:lpstr>El compromiso de Zurich seguros</vt:lpstr>
      <vt:lpstr>Presentación de PowerPoint</vt:lpstr>
      <vt:lpstr>Agenda</vt:lpstr>
      <vt:lpstr>      Gracias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Yuste Heredero</dc:creator>
  <cp:lastModifiedBy>Javier Yuste Heredero</cp:lastModifiedBy>
  <cp:revision>24</cp:revision>
  <dcterms:created xsi:type="dcterms:W3CDTF">2025-05-29T07:04:51Z</dcterms:created>
  <dcterms:modified xsi:type="dcterms:W3CDTF">2025-05-30T15:17:36Z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08d454-5c13-4905-93be-12ec8059c842_Enabled">
    <vt:lpwstr>true</vt:lpwstr>
  </property>
  <property fmtid="{D5CDD505-2E9C-101B-9397-08002B2CF9AE}" pid="3" name="MSIP_Label_9108d454-5c13-4905-93be-12ec8059c842_SetDate">
    <vt:lpwstr>2022-03-01T13:18:26Z</vt:lpwstr>
  </property>
  <property fmtid="{D5CDD505-2E9C-101B-9397-08002B2CF9AE}" pid="4" name="MSIP_Label_9108d454-5c13-4905-93be-12ec8059c842_Method">
    <vt:lpwstr>Privileged</vt:lpwstr>
  </property>
  <property fmtid="{D5CDD505-2E9C-101B-9397-08002B2CF9AE}" pid="5" name="MSIP_Label_9108d454-5c13-4905-93be-12ec8059c842_Name">
    <vt:lpwstr>9108d454-5c13-4905-93be-12ec8059c842</vt:lpwstr>
  </property>
  <property fmtid="{D5CDD505-2E9C-101B-9397-08002B2CF9AE}" pid="6" name="MSIP_Label_9108d454-5c13-4905-93be-12ec8059c842_SiteId">
    <vt:lpwstr>473672ba-cd07-4371-a2ae-788b4c61840e</vt:lpwstr>
  </property>
  <property fmtid="{D5CDD505-2E9C-101B-9397-08002B2CF9AE}" pid="7" name="MSIP_Label_9108d454-5c13-4905-93be-12ec8059c842_ActionId">
    <vt:lpwstr>699f2cc2-dd0d-47ae-bda7-ca23f2bf1736</vt:lpwstr>
  </property>
  <property fmtid="{D5CDD505-2E9C-101B-9397-08002B2CF9AE}" pid="8" name="MSIP_Label_9108d454-5c13-4905-93be-12ec8059c842_ContentBits">
    <vt:lpwstr>2</vt:lpwstr>
  </property>
  <property fmtid="{D5CDD505-2E9C-101B-9397-08002B2CF9AE}" pid="9" name="ClassificationContentMarkingFooterLocations">
    <vt:lpwstr>1_Office Theme:5</vt:lpwstr>
  </property>
  <property fmtid="{D5CDD505-2E9C-101B-9397-08002B2CF9AE}" pid="10" name="ClassificationContentMarkingFooterText">
    <vt:lpwstr>INTERNAL USE ONLY</vt:lpwstr>
  </property>
  <property fmtid="{D5CDD505-2E9C-101B-9397-08002B2CF9AE}" pid="11" name="ContentTypeId">
    <vt:lpwstr>0x010100DCFCAFD926C2904A807E5703C29528EB</vt:lpwstr>
  </property>
  <property fmtid="{D5CDD505-2E9C-101B-9397-08002B2CF9AE}" pid="12" name="MediaServiceImageTags">
    <vt:lpwstr/>
  </property>
</Properties>
</file>